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18.xml" ContentType="application/vnd.openxmlformats-officedocument.presentationml.notesSlide+xml"/>
  <Override PartName="/ppt/charts/chart19.xml" ContentType="application/vnd.openxmlformats-officedocument.drawingml.chart+xml"/>
  <Override PartName="/ppt/notesSlides/notesSlide19.xml" ContentType="application/vnd.openxmlformats-officedocument.presentationml.notesSlide+xml"/>
  <Override PartName="/ppt/charts/chart20.xml" ContentType="application/vnd.openxmlformats-officedocument.drawingml.chart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847" r:id="rId2"/>
    <p:sldId id="651" r:id="rId3"/>
    <p:sldId id="948" r:id="rId4"/>
    <p:sldId id="916" r:id="rId5"/>
    <p:sldId id="1052" r:id="rId6"/>
    <p:sldId id="1053" r:id="rId7"/>
    <p:sldId id="1054" r:id="rId8"/>
    <p:sldId id="1056" r:id="rId9"/>
    <p:sldId id="1059" r:id="rId10"/>
    <p:sldId id="1060" r:id="rId11"/>
    <p:sldId id="1061" r:id="rId12"/>
    <p:sldId id="1064" r:id="rId13"/>
    <p:sldId id="1065" r:id="rId14"/>
    <p:sldId id="1063" r:id="rId15"/>
    <p:sldId id="1066" r:id="rId16"/>
    <p:sldId id="1067" r:id="rId17"/>
    <p:sldId id="1070" r:id="rId18"/>
    <p:sldId id="1068" r:id="rId19"/>
    <p:sldId id="1057" r:id="rId20"/>
    <p:sldId id="1055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99E7"/>
    <a:srgbClr val="FEFFC5"/>
    <a:srgbClr val="FDFFA3"/>
    <a:srgbClr val="FCFFE1"/>
    <a:srgbClr val="413254"/>
    <a:srgbClr val="558ED5"/>
    <a:srgbClr val="FFD333"/>
    <a:srgbClr val="CC0099"/>
    <a:srgbClr val="FF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86016" autoAdjust="0"/>
  </p:normalViewPr>
  <p:slideViewPr>
    <p:cSldViewPr>
      <p:cViewPr varScale="1">
        <p:scale>
          <a:sx n="94" d="100"/>
          <a:sy n="94" d="100"/>
        </p:scale>
        <p:origin x="233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78401712943778"/>
          <c:y val="3.0250338025928577E-2"/>
          <c:w val="0.39097088996801249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4399E7"/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Online / internet / website / Google</c:v>
                </c:pt>
                <c:pt idx="1">
                  <c:v>Always known about them / already knew about them </c:v>
                </c:pt>
                <c:pt idx="2">
                  <c:v>Council</c:v>
                </c:pt>
                <c:pt idx="3">
                  <c:v>Friend / family member / word of mouth</c:v>
                </c:pt>
                <c:pt idx="4">
                  <c:v>Health Board / Hospital / GP / NHS</c:v>
                </c:pt>
                <c:pt idx="5">
                  <c:v>Councillor / MP</c:v>
                </c:pt>
                <c:pt idx="6">
                  <c:v>Previous contact</c:v>
                </c:pt>
                <c:pt idx="7">
                  <c:v>Previously worked in civil service / local government etc.</c:v>
                </c:pt>
                <c:pt idx="8">
                  <c:v>Referral / recommended (unspecific)</c:v>
                </c:pt>
                <c:pt idx="9">
                  <c:v>Citizens Advice</c:v>
                </c:pt>
                <c:pt idx="10">
                  <c:v>Housing Association</c:v>
                </c:pt>
                <c:pt idx="11">
                  <c:v>Other</c:v>
                </c:pt>
                <c:pt idx="12">
                  <c:v>Don't know / can't remember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30</c:v>
                </c:pt>
                <c:pt idx="1">
                  <c:v>19</c:v>
                </c:pt>
                <c:pt idx="2">
                  <c:v>10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347-4AA5-9B87-3246E3AC3A8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347-4AA5-9B87-3246E3AC3A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347-4AA5-9B87-3246E3AC3A8C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347-4AA5-9B87-3246E3AC3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19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47-4AA5-9B87-3246E3AC3A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B512-47A4-AE82-C0A83E43668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B512-47A4-AE82-C0A83E43668E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B512-47A4-AE82-C0A83E43668E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512-47A4-AE82-C0A83E436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14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12-47A4-AE82-C0A83E4366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6205-413E-B938-E4841F3B378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6205-413E-B938-E4841F3B378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6205-413E-B938-E4841F3B378A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205-413E-B938-E4841F3B37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37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5-413E-B938-E4841F3B37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939660917026821"/>
          <c:y val="0.11630565763475503"/>
          <c:w val="0.45115243860650545"/>
          <c:h val="0.855488365068777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I was given clear information about the Ombudsman’s process for handling complaints</c:v>
                </c:pt>
                <c:pt idx="1">
                  <c:v>I was given clear information about the Ombudsman’s role and what the office can and cannot do</c:v>
                </c:pt>
                <c:pt idx="2">
                  <c:v>My complaint was considered in a timely manner</c:v>
                </c:pt>
                <c:pt idx="3">
                  <c:v>My complaint was considered impartially</c:v>
                </c:pt>
                <c:pt idx="4">
                  <c:v>My complaint was considered thoroughly taking account of all relevant evidence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42</c:v>
                </c:pt>
                <c:pt idx="2">
                  <c:v>40</c:v>
                </c:pt>
                <c:pt idx="3">
                  <c:v>35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1-458B-9868-A595F60BA1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agree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 was given clear information about the Ombudsman’s process for handling complaints</c:v>
                </c:pt>
                <c:pt idx="1">
                  <c:v>I was given clear information about the Ombudsman’s role and what the office can and cannot do</c:v>
                </c:pt>
                <c:pt idx="2">
                  <c:v>My complaint was considered in a timely manner</c:v>
                </c:pt>
                <c:pt idx="3">
                  <c:v>My complaint was considered impartially</c:v>
                </c:pt>
                <c:pt idx="4">
                  <c:v>My complaint was considered thoroughly taking account of all relevant evidence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</c:v>
                </c:pt>
                <c:pt idx="1">
                  <c:v>26</c:v>
                </c:pt>
                <c:pt idx="2">
                  <c:v>19</c:v>
                </c:pt>
                <c:pt idx="3">
                  <c:v>14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81-458B-9868-A595F60BA1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Neither / don't know</c:v>
                </c:pt>
              </c:strCache>
            </c:strRef>
          </c:tx>
          <c:spPr>
            <a:solidFill>
              <a:srgbClr val="FEFFC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 was given clear information about the Ombudsman’s process for handling complaints</c:v>
                </c:pt>
                <c:pt idx="1">
                  <c:v>I was given clear information about the Ombudsman’s role and what the office can and cannot do</c:v>
                </c:pt>
                <c:pt idx="2">
                  <c:v>My complaint was considered in a timely manner</c:v>
                </c:pt>
                <c:pt idx="3">
                  <c:v>My complaint was considered impartially</c:v>
                </c:pt>
                <c:pt idx="4">
                  <c:v>My complaint was considered thoroughly taking account of all relevant evidence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</c:v>
                </c:pt>
                <c:pt idx="1">
                  <c:v>13</c:v>
                </c:pt>
                <c:pt idx="2">
                  <c:v>16</c:v>
                </c:pt>
                <c:pt idx="3">
                  <c:v>25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81-458B-9868-A595F60BA1B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Somewhat disagree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 was given clear information about the Ombudsman’s process for handling complaints</c:v>
                </c:pt>
                <c:pt idx="1">
                  <c:v>I was given clear information about the Ombudsman’s role and what the office can and cannot do</c:v>
                </c:pt>
                <c:pt idx="2">
                  <c:v>My complaint was considered in a timely manner</c:v>
                </c:pt>
                <c:pt idx="3">
                  <c:v>My complaint was considered impartially</c:v>
                </c:pt>
                <c:pt idx="4">
                  <c:v>My complaint was considered thoroughly taking account of all relevant evidence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7</c:v>
                </c:pt>
                <c:pt idx="1">
                  <c:v>9</c:v>
                </c:pt>
                <c:pt idx="2">
                  <c:v>11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381-458B-9868-A595F60BA1B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 was given clear information about the Ombudsman’s process for handling complaints</c:v>
                </c:pt>
                <c:pt idx="1">
                  <c:v>I was given clear information about the Ombudsman’s role and what the office can and cannot do</c:v>
                </c:pt>
                <c:pt idx="2">
                  <c:v>My complaint was considered in a timely manner</c:v>
                </c:pt>
                <c:pt idx="3">
                  <c:v>My complaint was considered impartially</c:v>
                </c:pt>
                <c:pt idx="4">
                  <c:v>My complaint was considered thoroughly taking account of all relevant evidence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11</c:v>
                </c:pt>
                <c:pt idx="1">
                  <c:v>10</c:v>
                </c:pt>
                <c:pt idx="2">
                  <c:v>15</c:v>
                </c:pt>
                <c:pt idx="3">
                  <c:v>19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381-458B-9868-A595F60BA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2.4586224351820934E-2"/>
          <c:y val="1.1326025668608962E-2"/>
          <c:w val="0.95677804212688633"/>
          <c:h val="9.7425498517333495E-2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90657748464207"/>
          <c:y val="0.11630565763475503"/>
          <c:w val="0.47964247029213164"/>
          <c:h val="0.855488365068777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staff I dealt with have treated me with courtesy and respect</c:v>
                </c:pt>
                <c:pt idx="1">
                  <c:v>The staff handled my complaint according to the process explained to me</c:v>
                </c:pt>
                <c:pt idx="2">
                  <c:v>Staff kept me updated throughout the process in the way we agreed</c:v>
                </c:pt>
                <c:pt idx="3">
                  <c:v>Staff have been easy to get hold of</c:v>
                </c:pt>
                <c:pt idx="4">
                  <c:v>The staff at the Ombudsman had a good understanding of my complaint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</c:v>
                </c:pt>
                <c:pt idx="1">
                  <c:v>41</c:v>
                </c:pt>
                <c:pt idx="2">
                  <c:v>38</c:v>
                </c:pt>
                <c:pt idx="3">
                  <c:v>33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1-458B-9868-A595F60BA1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agree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The staff I dealt with have treated me with courtesy and respect</c:v>
                </c:pt>
                <c:pt idx="1">
                  <c:v>The staff handled my complaint according to the process explained to me</c:v>
                </c:pt>
                <c:pt idx="2">
                  <c:v>Staff kept me updated throughout the process in the way we agreed</c:v>
                </c:pt>
                <c:pt idx="3">
                  <c:v>Staff have been easy to get hold of</c:v>
                </c:pt>
                <c:pt idx="4">
                  <c:v>The staff at the Ombudsman had a good understanding of my complaint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20</c:v>
                </c:pt>
                <c:pt idx="2">
                  <c:v>15</c:v>
                </c:pt>
                <c:pt idx="3">
                  <c:v>28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81-458B-9868-A595F60BA1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Neither / don't know</c:v>
                </c:pt>
              </c:strCache>
            </c:strRef>
          </c:tx>
          <c:spPr>
            <a:solidFill>
              <a:srgbClr val="FEFFC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The staff I dealt with have treated me with courtesy and respect</c:v>
                </c:pt>
                <c:pt idx="1">
                  <c:v>The staff handled my complaint according to the process explained to me</c:v>
                </c:pt>
                <c:pt idx="2">
                  <c:v>Staff kept me updated throughout the process in the way we agreed</c:v>
                </c:pt>
                <c:pt idx="3">
                  <c:v>Staff have been easy to get hold of</c:v>
                </c:pt>
                <c:pt idx="4">
                  <c:v>The staff at the Ombudsman had a good understanding of my complaint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</c:v>
                </c:pt>
                <c:pt idx="1">
                  <c:v>14</c:v>
                </c:pt>
                <c:pt idx="2">
                  <c:v>16</c:v>
                </c:pt>
                <c:pt idx="3">
                  <c:v>19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81-458B-9868-A595F60BA1B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Somewhat disagree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381-458B-9868-A595F60BA1B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The staff I dealt with have treated me with courtesy and respect</c:v>
                </c:pt>
                <c:pt idx="1">
                  <c:v>The staff handled my complaint according to the process explained to me</c:v>
                </c:pt>
                <c:pt idx="2">
                  <c:v>Staff kept me updated throughout the process in the way we agreed</c:v>
                </c:pt>
                <c:pt idx="3">
                  <c:v>Staff have been easy to get hold of</c:v>
                </c:pt>
                <c:pt idx="4">
                  <c:v>The staff at the Ombudsman had a good understanding of my complaint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12</c:v>
                </c:pt>
                <c:pt idx="3">
                  <c:v>8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381-458B-9868-A595F60BA1B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381-458B-9868-A595F60BA1B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381-458B-9868-A595F60BA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The staff I dealt with have treated me with courtesy and respect</c:v>
                </c:pt>
                <c:pt idx="1">
                  <c:v>The staff handled my complaint according to the process explained to me</c:v>
                </c:pt>
                <c:pt idx="2">
                  <c:v>Staff kept me updated throughout the process in the way we agreed</c:v>
                </c:pt>
                <c:pt idx="3">
                  <c:v>Staff have been easy to get hold of</c:v>
                </c:pt>
                <c:pt idx="4">
                  <c:v>The staff at the Ombudsman had a good understanding of my complaint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8</c:v>
                </c:pt>
                <c:pt idx="1">
                  <c:v>16</c:v>
                </c:pt>
                <c:pt idx="2">
                  <c:v>18</c:v>
                </c:pt>
                <c:pt idx="3">
                  <c:v>11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381-458B-9868-A595F60BA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2.4586224351820934E-2"/>
          <c:y val="1.1326025668608962E-2"/>
          <c:w val="0.95677804212688633"/>
          <c:h val="9.7425498517333495E-2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1.7375139312643048E-2"/>
          <c:w val="0.78512709559953653"/>
          <c:h val="0.5835593343558693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Very satisfied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32</c:v>
                </c:pt>
                <c:pt idx="2">
                  <c:v>31</c:v>
                </c:pt>
                <c:pt idx="3">
                  <c:v>38</c:v>
                </c:pt>
                <c:pt idx="5">
                  <c:v>22</c:v>
                </c:pt>
                <c:pt idx="6">
                  <c:v>33</c:v>
                </c:pt>
                <c:pt idx="8">
                  <c:v>49</c:v>
                </c:pt>
                <c:pt idx="9">
                  <c:v>14</c:v>
                </c:pt>
                <c:pt idx="10">
                  <c:v>29</c:v>
                </c:pt>
                <c:pt idx="12">
                  <c:v>70</c:v>
                </c:pt>
                <c:pt idx="13">
                  <c:v>15</c:v>
                </c:pt>
                <c:pt idx="15">
                  <c:v>31</c:v>
                </c:pt>
                <c:pt idx="1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Fairly satisfied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>
                  <c:v>25</c:v>
                </c:pt>
                <c:pt idx="2">
                  <c:v>27</c:v>
                </c:pt>
                <c:pt idx="3">
                  <c:v>17</c:v>
                </c:pt>
                <c:pt idx="5">
                  <c:v>22</c:v>
                </c:pt>
                <c:pt idx="6">
                  <c:v>26</c:v>
                </c:pt>
                <c:pt idx="8">
                  <c:v>15</c:v>
                </c:pt>
                <c:pt idx="9">
                  <c:v>14</c:v>
                </c:pt>
                <c:pt idx="10">
                  <c:v>28</c:v>
                </c:pt>
                <c:pt idx="12">
                  <c:v>29</c:v>
                </c:pt>
                <c:pt idx="13">
                  <c:v>17</c:v>
                </c:pt>
                <c:pt idx="15">
                  <c:v>28</c:v>
                </c:pt>
                <c:pt idx="1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Neither satisfied nor dissatisfied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>
                  <c:v>8</c:v>
                </c:pt>
                <c:pt idx="2">
                  <c:v>6</c:v>
                </c:pt>
                <c:pt idx="3">
                  <c:v>23</c:v>
                </c:pt>
                <c:pt idx="5">
                  <c:v>22</c:v>
                </c:pt>
                <c:pt idx="6">
                  <c:v>7</c:v>
                </c:pt>
                <c:pt idx="8">
                  <c:v>10</c:v>
                </c:pt>
                <c:pt idx="9">
                  <c:v>43</c:v>
                </c:pt>
                <c:pt idx="10">
                  <c:v>6</c:v>
                </c:pt>
                <c:pt idx="12">
                  <c:v>2</c:v>
                </c:pt>
                <c:pt idx="13">
                  <c:v>12</c:v>
                </c:pt>
                <c:pt idx="15">
                  <c:v>9</c:v>
                </c:pt>
                <c:pt idx="1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Fairly dissatisfied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>
                  <c:v>7</c:v>
                </c:pt>
                <c:pt idx="2">
                  <c:v>7</c:v>
                </c:pt>
                <c:pt idx="3">
                  <c:v>4</c:v>
                </c:pt>
                <c:pt idx="5">
                  <c:v>11</c:v>
                </c:pt>
                <c:pt idx="6">
                  <c:v>7</c:v>
                </c:pt>
                <c:pt idx="8">
                  <c:v>4</c:v>
                </c:pt>
                <c:pt idx="9">
                  <c:v>14</c:v>
                </c:pt>
                <c:pt idx="10">
                  <c:v>7</c:v>
                </c:pt>
                <c:pt idx="13">
                  <c:v>9</c:v>
                </c:pt>
                <c:pt idx="15">
                  <c:v>6</c:v>
                </c:pt>
                <c:pt idx="1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Very dissatisfied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>
                  <c:v>24</c:v>
                </c:pt>
                <c:pt idx="2">
                  <c:v>26</c:v>
                </c:pt>
                <c:pt idx="3">
                  <c:v>15</c:v>
                </c:pt>
                <c:pt idx="5">
                  <c:v>22</c:v>
                </c:pt>
                <c:pt idx="6">
                  <c:v>24</c:v>
                </c:pt>
                <c:pt idx="8">
                  <c:v>19</c:v>
                </c:pt>
                <c:pt idx="9">
                  <c:v>14</c:v>
                </c:pt>
                <c:pt idx="10">
                  <c:v>26</c:v>
                </c:pt>
                <c:pt idx="13">
                  <c:v>43</c:v>
                </c:pt>
                <c:pt idx="15">
                  <c:v>21</c:v>
                </c:pt>
                <c:pt idx="1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3F7-4A69-8E04-BC5C4F0650B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>
                  <c:v>3</c:v>
                </c:pt>
                <c:pt idx="2">
                  <c:v>3</c:v>
                </c:pt>
                <c:pt idx="3">
                  <c:v>4</c:v>
                </c:pt>
                <c:pt idx="6">
                  <c:v>4</c:v>
                </c:pt>
                <c:pt idx="8">
                  <c:v>3</c:v>
                </c:pt>
                <c:pt idx="10">
                  <c:v>3</c:v>
                </c:pt>
                <c:pt idx="13">
                  <c:v>2</c:v>
                </c:pt>
                <c:pt idx="15">
                  <c:v>5</c:v>
                </c:pt>
                <c:pt idx="1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77894346658875"/>
          <c:y val="0"/>
          <c:w val="0.18022108722896124"/>
          <c:h val="0.6470691805473831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1.7375139312643048E-2"/>
          <c:w val="0.78512709559953653"/>
          <c:h val="0.5835593343558693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Very satisfied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16</c:v>
                </c:pt>
                <c:pt idx="2">
                  <c:v>14</c:v>
                </c:pt>
                <c:pt idx="3">
                  <c:v>24</c:v>
                </c:pt>
                <c:pt idx="5">
                  <c:v>7</c:v>
                </c:pt>
                <c:pt idx="6">
                  <c:v>16</c:v>
                </c:pt>
                <c:pt idx="8">
                  <c:v>32</c:v>
                </c:pt>
                <c:pt idx="10">
                  <c:v>13</c:v>
                </c:pt>
                <c:pt idx="12">
                  <c:v>27</c:v>
                </c:pt>
                <c:pt idx="15">
                  <c:v>16</c:v>
                </c:pt>
                <c:pt idx="1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Fairly satisfied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>
                  <c:v>13</c:v>
                </c:pt>
                <c:pt idx="2">
                  <c:v>13</c:v>
                </c:pt>
                <c:pt idx="3">
                  <c:v>17</c:v>
                </c:pt>
                <c:pt idx="5">
                  <c:v>7</c:v>
                </c:pt>
                <c:pt idx="6">
                  <c:v>14</c:v>
                </c:pt>
                <c:pt idx="8">
                  <c:v>16</c:v>
                </c:pt>
                <c:pt idx="10">
                  <c:v>14</c:v>
                </c:pt>
                <c:pt idx="12">
                  <c:v>23</c:v>
                </c:pt>
                <c:pt idx="15">
                  <c:v>18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Neither satisfied nor dissatisfied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Sheet1!$B$4:$R$4</c:f>
              <c:numCache>
                <c:formatCode>General</c:formatCode>
                <c:ptCount val="17"/>
                <c:pt idx="0">
                  <c:v>10</c:v>
                </c:pt>
                <c:pt idx="2">
                  <c:v>10</c:v>
                </c:pt>
                <c:pt idx="3">
                  <c:v>8</c:v>
                </c:pt>
                <c:pt idx="5">
                  <c:v>4</c:v>
                </c:pt>
                <c:pt idx="6">
                  <c:v>10</c:v>
                </c:pt>
                <c:pt idx="8">
                  <c:v>7</c:v>
                </c:pt>
                <c:pt idx="9">
                  <c:v>14</c:v>
                </c:pt>
                <c:pt idx="10">
                  <c:v>10</c:v>
                </c:pt>
                <c:pt idx="12">
                  <c:v>14</c:v>
                </c:pt>
                <c:pt idx="13">
                  <c:v>6</c:v>
                </c:pt>
                <c:pt idx="15">
                  <c:v>6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Fairly dissatisfied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Sheet1!$B$5:$R$5</c:f>
              <c:numCache>
                <c:formatCode>General</c:formatCode>
                <c:ptCount val="17"/>
                <c:pt idx="0">
                  <c:v>11</c:v>
                </c:pt>
                <c:pt idx="2">
                  <c:v>11</c:v>
                </c:pt>
                <c:pt idx="3">
                  <c:v>9</c:v>
                </c:pt>
                <c:pt idx="5">
                  <c:v>7</c:v>
                </c:pt>
                <c:pt idx="6">
                  <c:v>12</c:v>
                </c:pt>
                <c:pt idx="8">
                  <c:v>13</c:v>
                </c:pt>
                <c:pt idx="10">
                  <c:v>11</c:v>
                </c:pt>
                <c:pt idx="12">
                  <c:v>12</c:v>
                </c:pt>
                <c:pt idx="13">
                  <c:v>7</c:v>
                </c:pt>
                <c:pt idx="15">
                  <c:v>10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Very dissatisfied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Sheet1!$B$6:$R$6</c:f>
              <c:numCache>
                <c:formatCode>General</c:formatCode>
                <c:ptCount val="17"/>
                <c:pt idx="0">
                  <c:v>45</c:v>
                </c:pt>
                <c:pt idx="2">
                  <c:v>45</c:v>
                </c:pt>
                <c:pt idx="3">
                  <c:v>42</c:v>
                </c:pt>
                <c:pt idx="5">
                  <c:v>74</c:v>
                </c:pt>
                <c:pt idx="6">
                  <c:v>42</c:v>
                </c:pt>
                <c:pt idx="8">
                  <c:v>32</c:v>
                </c:pt>
                <c:pt idx="9">
                  <c:v>86</c:v>
                </c:pt>
                <c:pt idx="10">
                  <c:v>46</c:v>
                </c:pt>
                <c:pt idx="12">
                  <c:v>20</c:v>
                </c:pt>
                <c:pt idx="13">
                  <c:v>87</c:v>
                </c:pt>
                <c:pt idx="15">
                  <c:v>43</c:v>
                </c:pt>
                <c:pt idx="16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3F7-4A69-8E04-BC5C4F0650B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Sheet1!$B$1:$R$1</c:f>
              <c:strCache>
                <c:ptCount val="17"/>
                <c:pt idx="0">
                  <c:v>All</c:v>
                </c:pt>
                <c:pt idx="1">
                  <c:v> </c:v>
                </c:pt>
                <c:pt idx="2">
                  <c:v>Assessment</c:v>
                </c:pt>
                <c:pt idx="3">
                  <c:v>Investigation</c:v>
                </c:pt>
                <c:pt idx="4">
                  <c:v>  </c:v>
                </c:pt>
                <c:pt idx="5">
                  <c:v>CODE</c:v>
                </c:pt>
                <c:pt idx="6">
                  <c:v>MAL</c:v>
                </c:pt>
                <c:pt idx="7">
                  <c:v>   </c:v>
                </c:pt>
                <c:pt idx="8">
                  <c:v>Intervention - fault found</c:v>
                </c:pt>
                <c:pt idx="9">
                  <c:v>Intervention - no fault found</c:v>
                </c:pt>
                <c:pt idx="10">
                  <c:v>No intervention</c:v>
                </c:pt>
                <c:pt idx="11">
                  <c:v>    </c:v>
                </c:pt>
                <c:pt idx="12">
                  <c:v>Satisfied</c:v>
                </c:pt>
                <c:pt idx="13">
                  <c:v>Dissatisfied</c:v>
                </c:pt>
                <c:pt idx="14">
                  <c:v>     </c:v>
                </c:pt>
                <c:pt idx="15">
                  <c:v>Health</c:v>
                </c:pt>
                <c:pt idx="16">
                  <c:v>Other</c:v>
                </c:pt>
              </c:strCache>
            </c:strRef>
          </c:cat>
          <c:val>
            <c:numRef>
              <c:f>Sheet1!$B$7:$R$7</c:f>
              <c:numCache>
                <c:formatCode>General</c:formatCode>
                <c:ptCount val="17"/>
                <c:pt idx="0">
                  <c:v>5</c:v>
                </c:pt>
                <c:pt idx="2">
                  <c:v>6</c:v>
                </c:pt>
                <c:pt idx="6">
                  <c:v>6</c:v>
                </c:pt>
                <c:pt idx="10">
                  <c:v>7</c:v>
                </c:pt>
                <c:pt idx="12">
                  <c:v>5</c:v>
                </c:pt>
                <c:pt idx="15">
                  <c:v>6</c:v>
                </c:pt>
                <c:pt idx="1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77894346658875"/>
          <c:y val="0"/>
          <c:w val="0.18022108722896124"/>
          <c:h val="0.6470691805473831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30024452071696E-2"/>
          <c:y val="0.1840477769967851"/>
          <c:w val="0.94896291809677635"/>
          <c:h val="0.398368036293661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satisfied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C6-41FD-8771-BE13174322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Fairly satisfied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6-41FD-8771-BE13174322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Neither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C6-41FD-8771-BE13174322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Fairly dissatisfied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CC6-41FD-8771-BE13174322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Very dissatisfied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C6-41FD-8771-BE131743221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Don't remember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6E-4AC9-82A5-7A3199EAE7C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6E-4AC9-82A5-7A3199EAE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1.0047558157794378E-2"/>
          <c:y val="8.2405442732296386E-2"/>
          <c:w val="0.97538102608968746"/>
          <c:h val="0.14637302074605466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655694355043794E-2"/>
          <c:y val="7.5519295722228902E-2"/>
          <c:w val="0.53691775991442114"/>
          <c:h val="0.8134229164509638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95B-424F-8068-4D94A318D132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95B-424F-8068-4D94A318D13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95B-424F-8068-4D94A318D132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95B-424F-8068-4D94A318D1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5B-424F-8068-4D94A318D13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557623899505971"/>
          <c:y val="0.1116965012774269"/>
          <c:w val="0.15001461672133315"/>
          <c:h val="0.28651929852053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05419133445445E-2"/>
          <c:y val="9.4796817115749221E-2"/>
          <c:w val="0.7623674690023633"/>
          <c:h val="0.71321850393700803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Yes, very clearly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All</c:v>
                </c:pt>
                <c:pt idx="1">
                  <c:v> </c:v>
                </c:pt>
                <c:pt idx="2">
                  <c:v>Intervention - fault found</c:v>
                </c:pt>
                <c:pt idx="3">
                  <c:v>Intervention - no fault found</c:v>
                </c:pt>
                <c:pt idx="4">
                  <c:v>No intervention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36</c:v>
                </c:pt>
                <c:pt idx="2">
                  <c:v>48</c:v>
                </c:pt>
                <c:pt idx="3">
                  <c:v>21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7-4A69-8E04-BC5C4F0650B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Yes, fairly clearly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All</c:v>
                </c:pt>
                <c:pt idx="1">
                  <c:v> </c:v>
                </c:pt>
                <c:pt idx="2">
                  <c:v>Intervention - fault found</c:v>
                </c:pt>
                <c:pt idx="3">
                  <c:v>Intervention - no fault found</c:v>
                </c:pt>
                <c:pt idx="4">
                  <c:v>No intervention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24</c:v>
                </c:pt>
                <c:pt idx="2">
                  <c:v>17</c:v>
                </c:pt>
                <c:pt idx="3">
                  <c:v>50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7-4A69-8E04-BC5C4F0650BD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No, not very clearly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All</c:v>
                </c:pt>
                <c:pt idx="1">
                  <c:v> </c:v>
                </c:pt>
                <c:pt idx="2">
                  <c:v>Intervention - fault found</c:v>
                </c:pt>
                <c:pt idx="3">
                  <c:v>Intervention - no fault found</c:v>
                </c:pt>
                <c:pt idx="4">
                  <c:v>No intervention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36</c:v>
                </c:pt>
                <c:pt idx="2">
                  <c:v>32</c:v>
                </c:pt>
                <c:pt idx="3">
                  <c:v>29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7-4A69-8E04-BC5C4F0650BD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Don’t remember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3F7-4A69-8E04-BC5C4F0650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3F7-4A69-8E04-BC5C4F0650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3F7-4A69-8E04-BC5C4F065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All</c:v>
                </c:pt>
                <c:pt idx="1">
                  <c:v> </c:v>
                </c:pt>
                <c:pt idx="2">
                  <c:v>Intervention - fault found</c:v>
                </c:pt>
                <c:pt idx="3">
                  <c:v>Intervention - no fault found</c:v>
                </c:pt>
                <c:pt idx="4">
                  <c:v>No intervention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4</c:v>
                </c:pt>
                <c:pt idx="2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F7-4A69-8E04-BC5C4F065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83952896"/>
        <c:axId val="183954432"/>
      </c:barChart>
      <c:catAx>
        <c:axId val="18395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3954432"/>
        <c:crosses val="autoZero"/>
        <c:auto val="1"/>
        <c:lblAlgn val="ctr"/>
        <c:lblOffset val="200"/>
        <c:noMultiLvlLbl val="0"/>
      </c:catAx>
      <c:valAx>
        <c:axId val="183954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8395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06197287216773"/>
          <c:y val="6.1111111111111109E-2"/>
          <c:w val="0.21293802712783239"/>
          <c:h val="0.74830205599300093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78401712943778"/>
          <c:y val="3.0250338025928577E-2"/>
          <c:w val="0.39097088996801249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4399E7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BC49-43FA-853B-DD6693B2EC22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BC49-43FA-853B-DD6693B2EC22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BC49-43FA-853B-DD6693B2EC22}"/>
              </c:ext>
            </c:extLst>
          </c:dPt>
          <c:dPt>
            <c:idx val="8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BC49-43FA-853B-DD6693B2EC22}"/>
              </c:ext>
            </c:extLst>
          </c:dPt>
          <c:dPt>
            <c:idx val="9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4-BC49-43FA-853B-DD6693B2EC22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5-BC49-43FA-853B-DD6693B2EC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Online / internet / website / Google</c:v>
                </c:pt>
                <c:pt idx="1">
                  <c:v>Always known about them / already knew about them </c:v>
                </c:pt>
                <c:pt idx="2">
                  <c:v>Council</c:v>
                </c:pt>
                <c:pt idx="3">
                  <c:v>Friend / family member / word of mouth</c:v>
                </c:pt>
                <c:pt idx="4">
                  <c:v>Health Board / Hospital / GP / NHS</c:v>
                </c:pt>
                <c:pt idx="5">
                  <c:v>Councillor / MP</c:v>
                </c:pt>
                <c:pt idx="6">
                  <c:v>Previous contact</c:v>
                </c:pt>
                <c:pt idx="7">
                  <c:v>Previously worked in civil service / local government etc.</c:v>
                </c:pt>
                <c:pt idx="8">
                  <c:v>Referral / recommended (unspecific)</c:v>
                </c:pt>
                <c:pt idx="9">
                  <c:v>Citizens Advice</c:v>
                </c:pt>
                <c:pt idx="10">
                  <c:v>Housing Association</c:v>
                </c:pt>
                <c:pt idx="11">
                  <c:v>Other</c:v>
                </c:pt>
                <c:pt idx="12">
                  <c:v>Don't know / can't remember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30</c:v>
                </c:pt>
                <c:pt idx="1">
                  <c:v>19</c:v>
                </c:pt>
                <c:pt idx="2">
                  <c:v>10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315850501564028"/>
          <c:y val="3.0250338025928577E-2"/>
          <c:w val="0.38861710351274592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4-3195-4FE8-8088-89C1877C91A1}"/>
              </c:ext>
            </c:extLst>
          </c:dPt>
          <c:dPt>
            <c:idx val="3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5-3195-4FE8-8088-89C1877C91A1}"/>
              </c:ext>
            </c:extLst>
          </c:dPt>
          <c:dPt>
            <c:idx val="5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7-3195-4FE8-8088-89C1877C91A1}"/>
              </c:ext>
            </c:extLst>
          </c:dPt>
          <c:dPt>
            <c:idx val="6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8-3195-4FE8-8088-89C1877C91A1}"/>
              </c:ext>
            </c:extLst>
          </c:dPt>
          <c:dPt>
            <c:idx val="8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A-3195-4FE8-8088-89C1877C91A1}"/>
              </c:ext>
            </c:extLst>
          </c:dPt>
          <c:dPt>
            <c:idx val="9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B-3195-4FE8-8088-89C1877C91A1}"/>
              </c:ext>
            </c:extLst>
          </c:dPt>
          <c:dPt>
            <c:idx val="1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C-3195-4FE8-8088-89C1877C91A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195-4FE8-8088-89C1877C91A1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3195-4FE8-8088-89C1877C91A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More personal contact / phone calls</c:v>
                </c:pt>
                <c:pt idx="1">
                  <c:v>Lack of communication, updates / reply to messages</c:v>
                </c:pt>
                <c:pt idx="2">
                  <c:v>Negative comments re: consideration/understanding of case</c:v>
                </c:pt>
                <c:pt idx="3">
                  <c:v>Negative comment re: outcome / not taking on case</c:v>
                </c:pt>
                <c:pt idx="4">
                  <c:v>Difficulties opening messages, with portal, email, IT etc.</c:v>
                </c:pt>
                <c:pt idx="5">
                  <c:v>Clarify role / explaing process / clarify decisions</c:v>
                </c:pt>
                <c:pt idx="6">
                  <c:v>Impartiality / biased</c:v>
                </c:pt>
                <c:pt idx="7">
                  <c:v>Speed of service / length of time taken</c:v>
                </c:pt>
                <c:pt idx="8">
                  <c:v>More powers requierd / broader remit</c:v>
                </c:pt>
                <c:pt idx="9">
                  <c:v>Vague positive comment (all good, excellent etc.)</c:v>
                </c:pt>
                <c:pt idx="10">
                  <c:v>Vague negative comment</c:v>
                </c:pt>
                <c:pt idx="11">
                  <c:v>Single point of contact / was passed around</c:v>
                </c:pt>
                <c:pt idx="12">
                  <c:v>Increase awareness / promote the service</c:v>
                </c:pt>
                <c:pt idx="13">
                  <c:v>Don’t know</c:v>
                </c:pt>
                <c:pt idx="14">
                  <c:v>No/None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6</c:v>
                </c:pt>
                <c:pt idx="1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30024452071696E-2"/>
          <c:y val="0.14641746599526906"/>
          <c:w val="0.94896291809677635"/>
          <c:h val="0.653417921970603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easy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C6-41FD-8771-BE13174322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Fairly easy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6-41FD-8771-BE13174322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Very difficult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C6-41FD-8771-BE13174322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Fairly difficult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CC6-41FD-8771-BE131743221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CC6-41FD-8771-BE13174322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remember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CC6-41FD-8771-BE13174322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CC6-41FD-8771-BE13174322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ALL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C6-41FD-8771-BE1317432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8363392"/>
        <c:axId val="178373376"/>
      </c:barChart>
      <c:catAx>
        <c:axId val="178363392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78373376"/>
        <c:crosses val="autoZero"/>
        <c:auto val="1"/>
        <c:lblAlgn val="ctr"/>
        <c:lblOffset val="100"/>
        <c:noMultiLvlLbl val="0"/>
      </c:catAx>
      <c:valAx>
        <c:axId val="178373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783633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="0" i="0"/>
            </a:pPr>
            <a:endParaRPr lang="en-US"/>
          </a:p>
        </c:txPr>
      </c:legendEntry>
      <c:layout>
        <c:manualLayout>
          <c:xMode val="edge"/>
          <c:yMode val="edge"/>
          <c:x val="7.1985621362547093E-3"/>
          <c:y val="1.1326025668608962E-2"/>
          <c:w val="0.97447147632187003"/>
          <c:h val="0.10950349423498605"/>
        </c:manualLayout>
      </c:layout>
      <c:overlay val="0"/>
      <c:txPr>
        <a:bodyPr/>
        <a:lstStyle/>
        <a:p>
          <a:pPr>
            <a:defRPr sz="1600" b="0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315850501564028"/>
          <c:y val="3.0250338025928577E-2"/>
          <c:w val="0.38861710351274592"/>
          <c:h val="0.92597308731930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2-3195-4FE8-8088-89C1877C91A1}"/>
              </c:ext>
            </c:extLst>
          </c:dPt>
          <c:dPt>
            <c:idx val="1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3195-4FE8-8088-89C1877C91A1}"/>
              </c:ext>
            </c:extLst>
          </c:dPt>
          <c:dPt>
            <c:idx val="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4-3195-4FE8-8088-89C1877C91A1}"/>
              </c:ext>
            </c:extLst>
          </c:dPt>
          <c:dPt>
            <c:idx val="3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5-3195-4FE8-8088-89C1877C91A1}"/>
              </c:ext>
            </c:extLst>
          </c:dPt>
          <c:dPt>
            <c:idx val="4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6-3195-4FE8-8088-89C1877C91A1}"/>
              </c:ext>
            </c:extLst>
          </c:dPt>
          <c:dPt>
            <c:idx val="5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7-3195-4FE8-8088-89C1877C91A1}"/>
              </c:ext>
            </c:extLst>
          </c:dPt>
          <c:dPt>
            <c:idx val="6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8-3195-4FE8-8088-89C1877C91A1}"/>
              </c:ext>
            </c:extLst>
          </c:dPt>
          <c:dPt>
            <c:idx val="7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9-3195-4FE8-8088-89C1877C91A1}"/>
              </c:ext>
            </c:extLst>
          </c:dPt>
          <c:dPt>
            <c:idx val="8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A-3195-4FE8-8088-89C1877C91A1}"/>
              </c:ext>
            </c:extLst>
          </c:dPt>
          <c:dPt>
            <c:idx val="9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B-3195-4FE8-8088-89C1877C91A1}"/>
              </c:ext>
            </c:extLst>
          </c:dPt>
          <c:dPt>
            <c:idx val="10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C-3195-4FE8-8088-89C1877C91A1}"/>
              </c:ext>
            </c:extLst>
          </c:dPt>
          <c:dPt>
            <c:idx val="11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2-CA1C-4961-B469-EB4189AB56C5}"/>
              </c:ext>
            </c:extLst>
          </c:dPt>
          <c:dPt>
            <c:idx val="12"/>
            <c:invertIfNegative val="0"/>
            <c:bubble3D val="0"/>
            <c:spPr>
              <a:solidFill>
                <a:srgbClr val="4399E7"/>
              </a:solidFill>
            </c:spPr>
            <c:extLst>
              <c:ext xmlns:c16="http://schemas.microsoft.com/office/drawing/2014/chart" uri="{C3380CC4-5D6E-409C-BE32-E72D297353CC}">
                <c16:uniqueId val="{00000003-CA1C-4961-B469-EB4189AB56C5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195-4FE8-8088-89C1877C91A1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3195-4FE8-8088-89C1877C91A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1C-4961-B469-EB4189AB56C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More personal contact / phone calls</c:v>
                </c:pt>
                <c:pt idx="1">
                  <c:v>Lack of communication, updates / reply to messages</c:v>
                </c:pt>
                <c:pt idx="2">
                  <c:v>Negative comments re: consideration/understanding of case</c:v>
                </c:pt>
                <c:pt idx="3">
                  <c:v>Negative comment re: outcome / not taking on case</c:v>
                </c:pt>
                <c:pt idx="4">
                  <c:v>Difficulties opening messages, with portal, email, IT etc.</c:v>
                </c:pt>
                <c:pt idx="5">
                  <c:v>Clarify role / explaing process / clarify decisions</c:v>
                </c:pt>
                <c:pt idx="6">
                  <c:v>Impartiality / biased</c:v>
                </c:pt>
                <c:pt idx="7">
                  <c:v>Speed of service / length of time taken</c:v>
                </c:pt>
                <c:pt idx="8">
                  <c:v>More powers requierd / broader remit</c:v>
                </c:pt>
                <c:pt idx="9">
                  <c:v>Vague positive comment (all good, excellent etc.)</c:v>
                </c:pt>
                <c:pt idx="10">
                  <c:v>Vague negative comment</c:v>
                </c:pt>
                <c:pt idx="11">
                  <c:v>Single point of contact / was passed around</c:v>
                </c:pt>
                <c:pt idx="12">
                  <c:v>Increase awareness / promote the service</c:v>
                </c:pt>
                <c:pt idx="13">
                  <c:v>Don’t know</c:v>
                </c:pt>
                <c:pt idx="14">
                  <c:v>No/None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6</c:v>
                </c:pt>
                <c:pt idx="1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C-4961-B469-EB4189AB5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170092416"/>
        <c:axId val="170093952"/>
      </c:barChart>
      <c:catAx>
        <c:axId val="1700924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0093952"/>
        <c:crosses val="autoZero"/>
        <c:auto val="1"/>
        <c:lblAlgn val="ctr"/>
        <c:lblOffset val="100"/>
        <c:noMultiLvlLbl val="0"/>
      </c:catAx>
      <c:valAx>
        <c:axId val="170093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70092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57B4-4C1A-A940-341416B222C5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57B4-4C1A-A940-341416B222C5}"/>
              </c:ext>
            </c:extLst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0-DC31-4906-AF17-98A7869BA450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C31-4906-AF17-98A7869BA4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</c:v>
                </c:pt>
                <c:pt idx="1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B4-4C1A-A940-341416B222C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7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0EE5-4CCE-ABB7-53AE91023D42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0EE5-4CCE-ABB7-53AE91023D42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0EE5-4CCE-ABB7-53AE91023D42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EE5-4CCE-ABB7-53AE91023D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</c:v>
                </c:pt>
                <c:pt idx="1">
                  <c:v>68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E5-4CCE-ABB7-53AE91023D4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7347-4AA5-9B87-3246E3AC3A8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7347-4AA5-9B87-3246E3AC3A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7347-4AA5-9B87-3246E3AC3A8C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347-4AA5-9B87-3246E3AC3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19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47-4AA5-9B87-3246E3AC3A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B512-47A4-AE82-C0A83E43668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B512-47A4-AE82-C0A83E43668E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B512-47A4-AE82-C0A83E43668E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512-47A4-AE82-C0A83E436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14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12-47A4-AE82-C0A83E4366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288973595615"/>
          <c:y val="0.1763875613255958"/>
          <c:w val="0.79027065786619966"/>
          <c:h val="0.77130197606172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solidFill>
                <a:srgbClr val="4399E7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6205-413E-B938-E4841F3B378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6205-413E-B938-E4841F3B378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6205-413E-B938-E4841F3B378A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205-413E-B938-E4841F3B37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remember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37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05-413E-B938-E4841F3B37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7708466653682423E-2"/>
          <c:y val="1.8725875124673441E-2"/>
          <c:w val="0.96839932110959637"/>
          <c:h val="0.13281977418664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6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4501A-37F8-4FB2-9343-7314283ED9BC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EF54-ECD6-4704-B81D-D7D876C9B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24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20C24-50D0-4382-B397-282D85D6CD39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4CA44-702D-4F94-BDF5-52227E0556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73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6A045-CC5E-4BE3-96D9-0E05CE32A5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01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64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685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2895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77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36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554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6871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5359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LN very likely to attend</a:t>
            </a:r>
          </a:p>
          <a:p>
            <a:endParaRPr lang="en-GB" baseline="0" dirty="0"/>
          </a:p>
          <a:p>
            <a:r>
              <a:rPr lang="en-GB" baseline="0" dirty="0"/>
              <a:t>All = 17%</a:t>
            </a:r>
          </a:p>
          <a:p>
            <a:r>
              <a:rPr lang="en-GB" baseline="0" dirty="0"/>
              <a:t>55+ = 21%</a:t>
            </a:r>
          </a:p>
          <a:p>
            <a:endParaRPr lang="en-GB" baseline="0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864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8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6A045-CC5E-4BE3-96D9-0E05CE32A5C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39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BASELINE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12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45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25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47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80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4CA44-702D-4F94-BDF5-52227E05568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54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84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94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291621"/>
            <a:ext cx="1600200" cy="464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1" y="6324600"/>
            <a:ext cx="4800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GB" sz="1200" baseline="0" dirty="0"/>
          </a:p>
          <a:p>
            <a:pPr algn="l"/>
            <a:r>
              <a:rPr lang="en-GB" sz="1200" baseline="0" dirty="0"/>
              <a:t>PSOW Customer Satisfaction Survey 2020</a:t>
            </a:r>
          </a:p>
        </p:txBody>
      </p:sp>
    </p:spTree>
    <p:extLst>
      <p:ext uri="{BB962C8B-B14F-4D97-AF65-F5344CB8AC3E}">
        <p14:creationId xmlns:p14="http://schemas.microsoft.com/office/powerpoint/2010/main" val="199481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hyperlink" Target="http://www.beaufortresearch.co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owen@beaufortresearch.co.uk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/>
          <a:stretch/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2030518"/>
            <a:ext cx="5791200" cy="28081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0500" y="2324100"/>
            <a:ext cx="4572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spcAft>
                <a:spcPts val="0"/>
              </a:spcAft>
            </a:pPr>
            <a: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Public Services Ombudsman for Wales</a:t>
            </a:r>
            <a:b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en-GB" sz="12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 </a:t>
            </a:r>
            <a:b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en-GB" sz="2000" dirty="0">
                <a:solidFill>
                  <a:srgbClr val="733072"/>
                </a:solidFill>
                <a:latin typeface="Trebuchet MS"/>
              </a:rPr>
              <a:t>Customer Satisfaction Survey </a:t>
            </a:r>
            <a:r>
              <a:rPr lang="en-GB" sz="2000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2020</a:t>
            </a:r>
          </a:p>
          <a:p>
            <a:pPr marL="12700">
              <a:spcAft>
                <a:spcPts val="0"/>
              </a:spcAft>
            </a:pPr>
            <a:endParaRPr lang="en-GB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  <a:p>
            <a:pPr marL="12700"/>
            <a:r>
              <a:rPr lang="en-GB" sz="20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Survey Findings</a:t>
            </a:r>
          </a:p>
          <a:p>
            <a:pPr marL="12700">
              <a:spcAft>
                <a:spcPts val="0"/>
              </a:spcAft>
            </a:pPr>
            <a:endParaRPr lang="en-GB" sz="2000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15150" y="5486400"/>
            <a:ext cx="2171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lnSpc>
                <a:spcPts val="1335"/>
              </a:lnSpc>
              <a:spcAft>
                <a:spcPts val="0"/>
              </a:spcAft>
            </a:pPr>
            <a:r>
              <a:rPr lang="en-US" sz="1200" spc="-55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P</a:t>
            </a:r>
            <a:r>
              <a:rPr lang="en-US" sz="1200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repared for: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en-GB" sz="1200" b="1" dirty="0">
                <a:solidFill>
                  <a:srgbClr val="FFFFFF"/>
                </a:solidFill>
                <a:latin typeface="Trebuchet MS"/>
                <a:ea typeface="Times New Roman"/>
                <a:cs typeface="Times New Roman"/>
              </a:rPr>
              <a:t>Public Services Ombudsman for Wales</a:t>
            </a:r>
            <a:endParaRPr lang="en-GB" sz="1200" dirty="0">
              <a:latin typeface="Cambria"/>
              <a:ea typeface="Times New Roman"/>
              <a:cs typeface="Times New Roman"/>
            </a:endParaRPr>
          </a:p>
          <a:p>
            <a:pPr>
              <a:lnSpc>
                <a:spcPts val="600"/>
              </a:lnSpc>
              <a:spcBef>
                <a:spcPts val="15"/>
              </a:spcBef>
              <a:spcAft>
                <a:spcPts val="0"/>
              </a:spcAft>
            </a:pPr>
            <a:r>
              <a:rPr lang="en-US" sz="600" dirty="0">
                <a:solidFill>
                  <a:srgbClr val="000000"/>
                </a:solidFill>
                <a:effectLst/>
                <a:latin typeface="Trebuchet MS"/>
                <a:ea typeface="Times New Roman"/>
                <a:cs typeface="Trebuchet MS"/>
              </a:rPr>
              <a:t> 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Aft>
                <a:spcPts val="0"/>
              </a:spcAft>
            </a:pPr>
            <a:r>
              <a:rPr lang="en-US" sz="1200" spc="-55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P</a:t>
            </a:r>
            <a:r>
              <a:rPr lang="en-US" sz="1200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repared by: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Beaufort Research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03" t="92833"/>
          <a:stretch/>
        </p:blipFill>
        <p:spPr bwMode="auto">
          <a:xfrm>
            <a:off x="5689600" y="1219200"/>
            <a:ext cx="3193369" cy="49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picture containing sitting, strainer, game, mirror&#10;&#10;Description automatically generated">
            <a:extLst>
              <a:ext uri="{FF2B5EF4-FFF2-40B4-BE49-F238E27FC236}">
                <a16:creationId xmlns:a16="http://schemas.microsoft.com/office/drawing/2014/main" id="{C815EEED-BCD3-43BE-BFBF-A8958AB42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242" y="2030520"/>
            <a:ext cx="4212270" cy="28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681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588B47-15ED-447A-A3B5-267F70104A6E}"/>
              </a:ext>
            </a:extLst>
          </p:cNvPr>
          <p:cNvSpPr/>
          <p:nvPr/>
        </p:nvSpPr>
        <p:spPr>
          <a:xfrm>
            <a:off x="317754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56A48-A1FA-47DF-8EC8-D18E87869D49}"/>
              </a:ext>
            </a:extLst>
          </p:cNvPr>
          <p:cNvSpPr/>
          <p:nvPr/>
        </p:nvSpPr>
        <p:spPr>
          <a:xfrm>
            <a:off x="6129022" y="1219199"/>
            <a:ext cx="3014978" cy="48895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90E85-4298-4695-9AE4-4248822B0D8A}"/>
              </a:ext>
            </a:extLst>
          </p:cNvPr>
          <p:cNvSpPr txBox="1"/>
          <p:nvPr/>
        </p:nvSpPr>
        <p:spPr>
          <a:xfrm>
            <a:off x="6129022" y="749299"/>
            <a:ext cx="3014978" cy="15696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Were you </a:t>
            </a:r>
            <a:r>
              <a:rPr lang="en-GB" sz="1600" b="1" dirty="0"/>
              <a:t>asked if </a:t>
            </a:r>
            <a:r>
              <a:rPr lang="en-GB" sz="1600" dirty="0"/>
              <a:t>you </a:t>
            </a:r>
            <a:r>
              <a:rPr lang="en-GB" sz="1600" b="1" dirty="0"/>
              <a:t>had any additional requirements </a:t>
            </a:r>
            <a:r>
              <a:rPr lang="en-GB" sz="1600" dirty="0"/>
              <a:t>for communicating with the Ombudsman, e.g. large print, translation, files in digital format, meetings over Skype? (%)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DF07C2-6F78-4EF6-993A-6CAAACCF57B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A3110C-7217-4852-B284-9961248D78D2}"/>
              </a:ext>
            </a:extLst>
          </p:cNvPr>
          <p:cNvSpPr txBox="1"/>
          <p:nvPr/>
        </p:nvSpPr>
        <p:spPr>
          <a:xfrm>
            <a:off x="317754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Did the Ombudsman’s staff </a:t>
            </a:r>
            <a:r>
              <a:rPr lang="en-GB" sz="1600" b="1" dirty="0"/>
              <a:t>use </a:t>
            </a:r>
            <a:r>
              <a:rPr lang="en-GB" sz="1600" dirty="0"/>
              <a:t>your </a:t>
            </a:r>
            <a:r>
              <a:rPr lang="en-GB" sz="1600" b="1" dirty="0"/>
              <a:t>preferred method </a:t>
            </a:r>
            <a:r>
              <a:rPr lang="en-GB" sz="1600" dirty="0"/>
              <a:t>to communicate with you about your case? (%)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4A083-56E3-41D5-97E5-CFE1CB19E0A0}"/>
              </a:ext>
            </a:extLst>
          </p:cNvPr>
          <p:cNvSpPr/>
          <p:nvPr/>
        </p:nvSpPr>
        <p:spPr>
          <a:xfrm>
            <a:off x="22860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1EBAB0-5493-4201-BB7F-222033F61EDA}"/>
              </a:ext>
            </a:extLst>
          </p:cNvPr>
          <p:cNvSpPr txBox="1"/>
          <p:nvPr/>
        </p:nvSpPr>
        <p:spPr>
          <a:xfrm>
            <a:off x="22860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Did someone </a:t>
            </a:r>
            <a:r>
              <a:rPr lang="en-GB" sz="1600" b="1" dirty="0"/>
              <a:t>ask you how you would prefer to communicate with them</a:t>
            </a:r>
            <a:r>
              <a:rPr lang="en-GB" sz="1600" dirty="0"/>
              <a:t> – i.e. by post, telephone, email? (%)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992E28-0DAE-401C-A5CD-DCBCBF736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6634394"/>
              </p:ext>
            </p:extLst>
          </p:nvPr>
        </p:nvGraphicFramePr>
        <p:xfrm>
          <a:off x="200659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394E683-29BB-4CA4-A7AC-9A1E320D42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7183044"/>
              </p:ext>
            </p:extLst>
          </p:nvPr>
        </p:nvGraphicFramePr>
        <p:xfrm>
          <a:off x="3129279" y="2403765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260F38B4-3EE1-4C34-BE1B-C1C88F7B78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1799612"/>
              </p:ext>
            </p:extLst>
          </p:nvPr>
        </p:nvGraphicFramePr>
        <p:xfrm>
          <a:off x="6242050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2487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588B47-15ED-447A-A3B5-267F70104A6E}"/>
              </a:ext>
            </a:extLst>
          </p:cNvPr>
          <p:cNvSpPr/>
          <p:nvPr/>
        </p:nvSpPr>
        <p:spPr>
          <a:xfrm>
            <a:off x="317754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56A48-A1FA-47DF-8EC8-D18E87869D49}"/>
              </a:ext>
            </a:extLst>
          </p:cNvPr>
          <p:cNvSpPr/>
          <p:nvPr/>
        </p:nvSpPr>
        <p:spPr>
          <a:xfrm>
            <a:off x="6129022" y="1219199"/>
            <a:ext cx="3014978" cy="48895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90E85-4298-4695-9AE4-4248822B0D8A}"/>
              </a:ext>
            </a:extLst>
          </p:cNvPr>
          <p:cNvSpPr txBox="1"/>
          <p:nvPr/>
        </p:nvSpPr>
        <p:spPr>
          <a:xfrm>
            <a:off x="6129022" y="749299"/>
            <a:ext cx="3014978" cy="15696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Were you </a:t>
            </a:r>
            <a:r>
              <a:rPr lang="en-GB" sz="1600" b="1" dirty="0"/>
              <a:t>asked if </a:t>
            </a:r>
            <a:r>
              <a:rPr lang="en-GB" sz="1600" dirty="0"/>
              <a:t>you </a:t>
            </a:r>
            <a:r>
              <a:rPr lang="en-GB" sz="1600" b="1" dirty="0"/>
              <a:t>had any additional requirements </a:t>
            </a:r>
            <a:r>
              <a:rPr lang="en-GB" sz="1600" dirty="0"/>
              <a:t>for communicating with the Ombudsman, e.g. large print, translation, files in digital format, meetings over Skype? (%)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DF07C2-6F78-4EF6-993A-6CAAACCF57B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A3110C-7217-4852-B284-9961248D78D2}"/>
              </a:ext>
            </a:extLst>
          </p:cNvPr>
          <p:cNvSpPr txBox="1"/>
          <p:nvPr/>
        </p:nvSpPr>
        <p:spPr>
          <a:xfrm>
            <a:off x="317754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Did the Ombudsman’s staff </a:t>
            </a:r>
            <a:r>
              <a:rPr lang="en-GB" sz="1600" b="1" dirty="0"/>
              <a:t>use </a:t>
            </a:r>
            <a:r>
              <a:rPr lang="en-GB" sz="1600" dirty="0"/>
              <a:t>your </a:t>
            </a:r>
            <a:r>
              <a:rPr lang="en-GB" sz="1600" b="1" dirty="0"/>
              <a:t>preferred method </a:t>
            </a:r>
            <a:r>
              <a:rPr lang="en-GB" sz="1600" dirty="0"/>
              <a:t>to communicate with you about your case? (%)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4A083-56E3-41D5-97E5-CFE1CB19E0A0}"/>
              </a:ext>
            </a:extLst>
          </p:cNvPr>
          <p:cNvSpPr/>
          <p:nvPr/>
        </p:nvSpPr>
        <p:spPr>
          <a:xfrm>
            <a:off x="228600" y="1282828"/>
            <a:ext cx="2786380" cy="4825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1EBAB0-5493-4201-BB7F-222033F61EDA}"/>
              </a:ext>
            </a:extLst>
          </p:cNvPr>
          <p:cNvSpPr txBox="1"/>
          <p:nvPr/>
        </p:nvSpPr>
        <p:spPr>
          <a:xfrm>
            <a:off x="228600" y="749299"/>
            <a:ext cx="2786380" cy="10772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Did someone </a:t>
            </a:r>
            <a:r>
              <a:rPr lang="en-GB" sz="1600" b="1" dirty="0"/>
              <a:t>ask you how you would prefer to communicate with them</a:t>
            </a:r>
            <a:r>
              <a:rPr lang="en-GB" sz="1600" dirty="0"/>
              <a:t> – i.e. by post, telephone, email? (%)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992E28-0DAE-401C-A5CD-DCBCBF73617A}"/>
              </a:ext>
            </a:extLst>
          </p:cNvPr>
          <p:cNvGraphicFramePr/>
          <p:nvPr/>
        </p:nvGraphicFramePr>
        <p:xfrm>
          <a:off x="200659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394E683-29BB-4CA4-A7AC-9A1E320D421C}"/>
              </a:ext>
            </a:extLst>
          </p:cNvPr>
          <p:cNvGraphicFramePr/>
          <p:nvPr/>
        </p:nvGraphicFramePr>
        <p:xfrm>
          <a:off x="3129279" y="2403765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260F38B4-3EE1-4C34-BE1B-C1C88F7B7888}"/>
              </a:ext>
            </a:extLst>
          </p:cNvPr>
          <p:cNvGraphicFramePr/>
          <p:nvPr/>
        </p:nvGraphicFramePr>
        <p:xfrm>
          <a:off x="6242050" y="2403764"/>
          <a:ext cx="2786380" cy="315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6E8423D-7844-4E7E-93C7-A282AFCDCD60}"/>
              </a:ext>
            </a:extLst>
          </p:cNvPr>
          <p:cNvSpPr txBox="1"/>
          <p:nvPr/>
        </p:nvSpPr>
        <p:spPr>
          <a:xfrm>
            <a:off x="209550" y="5590241"/>
            <a:ext cx="2797803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Stage: Assessment = 56%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Investigation = 70%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54EDFF-4ECF-44CA-8E4F-6F288CA4B37C}"/>
              </a:ext>
            </a:extLst>
          </p:cNvPr>
          <p:cNvSpPr txBox="1"/>
          <p:nvPr/>
        </p:nvSpPr>
        <p:spPr>
          <a:xfrm>
            <a:off x="6129022" y="5585479"/>
            <a:ext cx="3017520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Stage: Assessment = 36%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Investigation = 43%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538E12-3816-4A04-9B33-330446439806}"/>
              </a:ext>
            </a:extLst>
          </p:cNvPr>
          <p:cNvSpPr txBox="1"/>
          <p:nvPr/>
        </p:nvSpPr>
        <p:spPr>
          <a:xfrm>
            <a:off x="3174998" y="5590241"/>
            <a:ext cx="2786380" cy="523220"/>
          </a:xfrm>
          <a:prstGeom prst="rect">
            <a:avLst/>
          </a:prstGeom>
          <a:solidFill>
            <a:srgbClr val="4399E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Stage: Assessment = 69%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Investigation = 77%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81DD23EE-C54B-49A3-9C03-2309AE0FD806}"/>
              </a:ext>
            </a:extLst>
          </p:cNvPr>
          <p:cNvSpPr/>
          <p:nvPr/>
        </p:nvSpPr>
        <p:spPr>
          <a:xfrm rot="5400000">
            <a:off x="1926467" y="4835128"/>
            <a:ext cx="965084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78C8150D-A0CF-43BB-A126-CDC9BAEF96E8}"/>
              </a:ext>
            </a:extLst>
          </p:cNvPr>
          <p:cNvSpPr/>
          <p:nvPr/>
        </p:nvSpPr>
        <p:spPr>
          <a:xfrm rot="5400000">
            <a:off x="4857932" y="4974772"/>
            <a:ext cx="685797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C7BD2687-F8B1-49C5-874E-FF68A8E0598A}"/>
              </a:ext>
            </a:extLst>
          </p:cNvPr>
          <p:cNvSpPr/>
          <p:nvPr/>
        </p:nvSpPr>
        <p:spPr>
          <a:xfrm rot="5400000">
            <a:off x="7608620" y="4527961"/>
            <a:ext cx="1579418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385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Satisfaction – </a:t>
            </a:r>
            <a:r>
              <a:rPr lang="en-GB" sz="2000" b="1" dirty="0" err="1">
                <a:solidFill>
                  <a:schemeClr val="bg1"/>
                </a:solidFill>
              </a:rPr>
              <a:t>PSOW</a:t>
            </a:r>
            <a:r>
              <a:rPr lang="en-GB" sz="2000" b="1" dirty="0">
                <a:solidFill>
                  <a:schemeClr val="bg1"/>
                </a:solidFill>
              </a:rPr>
              <a:t> role, process and complaint consideration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Extent agree / disagree… (%)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8380B12-93EB-41CE-BD6A-283FC5874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9658560"/>
              </p:ext>
            </p:extLst>
          </p:nvPr>
        </p:nvGraphicFramePr>
        <p:xfrm>
          <a:off x="228601" y="1239224"/>
          <a:ext cx="8915399" cy="508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680560-9259-4937-805F-C1311FD14769}"/>
              </a:ext>
            </a:extLst>
          </p:cNvPr>
          <p:cNvSpPr/>
          <p:nvPr/>
        </p:nvSpPr>
        <p:spPr>
          <a:xfrm>
            <a:off x="76200" y="1955661"/>
            <a:ext cx="48006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I was given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clear information about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the Ombudsman’s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process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 for handling complaints</a:t>
            </a:r>
          </a:p>
          <a:p>
            <a:pPr algn="r">
              <a:spcBef>
                <a:spcPts val="40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I was given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clear information about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the Ombudsman’s role and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what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 the office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can and cannot do</a:t>
            </a:r>
          </a:p>
          <a:p>
            <a:pPr algn="r">
              <a:spcBef>
                <a:spcPts val="40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My complaint was considered in a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timely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 manner</a:t>
            </a:r>
          </a:p>
          <a:p>
            <a:pPr algn="r">
              <a:spcBef>
                <a:spcPts val="40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My complaint was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considered impartially</a:t>
            </a:r>
          </a:p>
          <a:p>
            <a:pPr algn="r">
              <a:spcBef>
                <a:spcPts val="40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My complaint was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considered thoroughly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taking account of all relevant evidence</a:t>
            </a:r>
          </a:p>
        </p:txBody>
      </p:sp>
    </p:spTree>
    <p:extLst>
      <p:ext uri="{BB962C8B-B14F-4D97-AF65-F5344CB8AC3E}">
        <p14:creationId xmlns:p14="http://schemas.microsoft.com/office/powerpoint/2010/main" val="368602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Satisfaction – </a:t>
            </a:r>
            <a:r>
              <a:rPr lang="en-GB" sz="2000" b="1" dirty="0" err="1">
                <a:solidFill>
                  <a:schemeClr val="bg1"/>
                </a:solidFill>
              </a:rPr>
              <a:t>PSOW</a:t>
            </a:r>
            <a:r>
              <a:rPr lang="en-GB" sz="2000" b="1" dirty="0">
                <a:solidFill>
                  <a:schemeClr val="bg1"/>
                </a:solidFill>
              </a:rPr>
              <a:t> role, process and complaint consideration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Extent agree / disagree… (%)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99C2B0A-3728-4D9E-BDA7-C5D2FA0DCBA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8853" y="1240095"/>
            <a:ext cx="9065538" cy="50845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482F0C-75C6-43E2-AFF3-6135E74269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6747" b="36768"/>
          <a:stretch/>
        </p:blipFill>
        <p:spPr>
          <a:xfrm>
            <a:off x="88853" y="3622040"/>
            <a:ext cx="9065538" cy="838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1069A5B-B047-47EC-853D-0699A7D8EDA4}"/>
              </a:ext>
            </a:extLst>
          </p:cNvPr>
          <p:cNvSpPr txBox="1"/>
          <p:nvPr/>
        </p:nvSpPr>
        <p:spPr>
          <a:xfrm>
            <a:off x="3581400" y="1930917"/>
            <a:ext cx="3276600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>
                <a:solidFill>
                  <a:schemeClr val="bg1"/>
                </a:solidFill>
              </a:rPr>
              <a:t>Did the staff at the Ombudsman explain the reason for the delay?</a:t>
            </a:r>
          </a:p>
          <a:p>
            <a:pPr algn="ctr"/>
            <a:endParaRPr lang="en-GB" sz="1600" b="1" dirty="0">
              <a:solidFill>
                <a:schemeClr val="bg1"/>
              </a:solidFill>
            </a:endParaRP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22% = Yes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74% = No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4% = Don’t remember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A0ADB082-7A08-4D08-908B-E936D47FBB13}"/>
              </a:ext>
            </a:extLst>
          </p:cNvPr>
          <p:cNvSpPr/>
          <p:nvPr/>
        </p:nvSpPr>
        <p:spPr>
          <a:xfrm rot="12619124">
            <a:off x="6746180" y="3066338"/>
            <a:ext cx="1734625" cy="48985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08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Satisfaction - Staff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Extent agree / disagree… (%)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8380B12-93EB-41CE-BD6A-283FC5874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6577701"/>
              </p:ext>
            </p:extLst>
          </p:nvPr>
        </p:nvGraphicFramePr>
        <p:xfrm>
          <a:off x="228601" y="1315424"/>
          <a:ext cx="8915399" cy="5085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AA7EA4A-BA18-41C6-8336-15A7064F8D3D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680560-9259-4937-805F-C1311FD14769}"/>
              </a:ext>
            </a:extLst>
          </p:cNvPr>
          <p:cNvSpPr/>
          <p:nvPr/>
        </p:nvSpPr>
        <p:spPr>
          <a:xfrm>
            <a:off x="304800" y="2007056"/>
            <a:ext cx="434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36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The staff I dealt with have treated me with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courtesy and respect</a:t>
            </a:r>
          </a:p>
          <a:p>
            <a:pPr algn="r">
              <a:spcBef>
                <a:spcPts val="36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The staff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handled my complaint according to the process explained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to me</a:t>
            </a:r>
          </a:p>
          <a:p>
            <a:pPr algn="r">
              <a:spcBef>
                <a:spcPts val="36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Staff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kept me updated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throughout the process in the way we agreed</a:t>
            </a:r>
          </a:p>
          <a:p>
            <a:pPr algn="r">
              <a:spcBef>
                <a:spcPts val="36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Staff have been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easy to get hold of</a:t>
            </a:r>
          </a:p>
          <a:p>
            <a:pPr algn="r">
              <a:spcBef>
                <a:spcPts val="3600"/>
              </a:spcBef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The staff at the Ombudsman had a </a:t>
            </a:r>
            <a:r>
              <a:rPr lang="en-GB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good understanding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of my complaint</a:t>
            </a:r>
          </a:p>
        </p:txBody>
      </p:sp>
    </p:spTree>
    <p:extLst>
      <p:ext uri="{BB962C8B-B14F-4D97-AF65-F5344CB8AC3E}">
        <p14:creationId xmlns:p14="http://schemas.microsoft.com/office/powerpoint/2010/main" val="255344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Customer service – Overall satisfaction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Overall, how satisfied or dissatisfied are you with the level of customer service that you have received from the Ombudsman? (%)</a:t>
            </a:r>
            <a:endParaRPr lang="en-GB" sz="1600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5280837"/>
              </p:ext>
            </p:extLst>
          </p:nvPr>
        </p:nvGraphicFramePr>
        <p:xfrm>
          <a:off x="533400" y="2024676"/>
          <a:ext cx="8610600" cy="483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58E0ED1-ABC9-4DAD-831F-06C385D5509C}"/>
              </a:ext>
            </a:extLst>
          </p:cNvPr>
          <p:cNvSpPr txBox="1"/>
          <p:nvPr/>
        </p:nvSpPr>
        <p:spPr>
          <a:xfrm>
            <a:off x="4774184" y="6324600"/>
            <a:ext cx="2902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accent2">
                    <a:lumMod val="50000"/>
                  </a:schemeClr>
                </a:solidFill>
              </a:rPr>
              <a:t>*Care should be taken when interpreting data with particularly small base sizes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F6880-FD13-461F-ADBC-46EC36447E89}"/>
              </a:ext>
            </a:extLst>
          </p:cNvPr>
          <p:cNvSpPr txBox="1"/>
          <p:nvPr/>
        </p:nvSpPr>
        <p:spPr>
          <a:xfrm>
            <a:off x="15240" y="49046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Base*: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A2B7F8-5C89-4C16-8F67-C24F59BA6FDF}"/>
              </a:ext>
            </a:extLst>
          </p:cNvPr>
          <p:cNvSpPr txBox="1"/>
          <p:nvPr/>
        </p:nvSpPr>
        <p:spPr>
          <a:xfrm>
            <a:off x="64109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204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E5BD8-190F-4405-A248-8F1F1C16D097}"/>
              </a:ext>
            </a:extLst>
          </p:cNvPr>
          <p:cNvSpPr txBox="1"/>
          <p:nvPr/>
        </p:nvSpPr>
        <p:spPr>
          <a:xfrm>
            <a:off x="14478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153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8462-2D72-4CAD-B58E-101095A3C745}"/>
              </a:ext>
            </a:extLst>
          </p:cNvPr>
          <p:cNvSpPr txBox="1"/>
          <p:nvPr/>
        </p:nvSpPr>
        <p:spPr>
          <a:xfrm>
            <a:off x="18125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51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571857-0B4E-460F-AB72-75B22A8D39AC}"/>
              </a:ext>
            </a:extLst>
          </p:cNvPr>
          <p:cNvSpPr txBox="1"/>
          <p:nvPr/>
        </p:nvSpPr>
        <p:spPr>
          <a:xfrm>
            <a:off x="2633345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9FE023-07A5-45BC-96D7-6AFB5486BD15}"/>
              </a:ext>
            </a:extLst>
          </p:cNvPr>
          <p:cNvSpPr txBox="1"/>
          <p:nvPr/>
        </p:nvSpPr>
        <p:spPr>
          <a:xfrm>
            <a:off x="301879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177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3CECBE-315B-4853-9259-A25573E25932}"/>
              </a:ext>
            </a:extLst>
          </p:cNvPr>
          <p:cNvSpPr txBox="1"/>
          <p:nvPr/>
        </p:nvSpPr>
        <p:spPr>
          <a:xfrm>
            <a:off x="381050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DA66-C3C3-4ACB-B6E2-CD7656A243CC}"/>
              </a:ext>
            </a:extLst>
          </p:cNvPr>
          <p:cNvSpPr txBox="1"/>
          <p:nvPr/>
        </p:nvSpPr>
        <p:spPr>
          <a:xfrm>
            <a:off x="423011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3A78D8-102F-449C-B9FB-F9735EC1B1F7}"/>
              </a:ext>
            </a:extLst>
          </p:cNvPr>
          <p:cNvSpPr txBox="1"/>
          <p:nvPr/>
        </p:nvSpPr>
        <p:spPr>
          <a:xfrm>
            <a:off x="458774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268213-15B8-4267-985E-36F1E28092A3}"/>
              </a:ext>
            </a:extLst>
          </p:cNvPr>
          <p:cNvSpPr txBox="1"/>
          <p:nvPr/>
        </p:nvSpPr>
        <p:spPr>
          <a:xfrm>
            <a:off x="538835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62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0095BC-216A-47D9-B235-A7B4AC5E4E5B}"/>
              </a:ext>
            </a:extLst>
          </p:cNvPr>
          <p:cNvSpPr txBox="1"/>
          <p:nvPr/>
        </p:nvSpPr>
        <p:spPr>
          <a:xfrm>
            <a:off x="58130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116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293D82-7984-4693-A017-4B57212BD38C}"/>
              </a:ext>
            </a:extLst>
          </p:cNvPr>
          <p:cNvSpPr txBox="1"/>
          <p:nvPr/>
        </p:nvSpPr>
        <p:spPr>
          <a:xfrm>
            <a:off x="656844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76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1834DB-E4B2-4925-88B9-2A102CB9252C}"/>
              </a:ext>
            </a:extLst>
          </p:cNvPr>
          <p:cNvSpPr txBox="1"/>
          <p:nvPr/>
        </p:nvSpPr>
        <p:spPr>
          <a:xfrm>
            <a:off x="70104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99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72FBA5-8095-4AE8-9EE0-5D9D4F7C506E}"/>
              </a:ext>
            </a:extLst>
          </p:cNvPr>
          <p:cNvSpPr txBox="1"/>
          <p:nvPr/>
        </p:nvSpPr>
        <p:spPr>
          <a:xfrm>
            <a:off x="1505775" y="1693276"/>
            <a:ext cx="71513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Stage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30FFBC-918E-43AE-845C-3A7A94121FCB}"/>
              </a:ext>
            </a:extLst>
          </p:cNvPr>
          <p:cNvSpPr txBox="1"/>
          <p:nvPr/>
        </p:nvSpPr>
        <p:spPr>
          <a:xfrm>
            <a:off x="2556541" y="1693276"/>
            <a:ext cx="996888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Case Type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F1FA5-8B43-4F2A-BB36-4B8AE37CF97B}"/>
              </a:ext>
            </a:extLst>
          </p:cNvPr>
          <p:cNvSpPr txBox="1"/>
          <p:nvPr/>
        </p:nvSpPr>
        <p:spPr>
          <a:xfrm>
            <a:off x="3704208" y="1693276"/>
            <a:ext cx="1384523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Outcome Group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493770-5428-423C-B44B-7CA22F11A249}"/>
              </a:ext>
            </a:extLst>
          </p:cNvPr>
          <p:cNvSpPr txBox="1"/>
          <p:nvPr/>
        </p:nvSpPr>
        <p:spPr>
          <a:xfrm>
            <a:off x="5321712" y="1477833"/>
            <a:ext cx="1068928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Satisfaction -  Outcome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B5CC2F-F41B-4B2F-BE4C-9DF163F41652}"/>
              </a:ext>
            </a:extLst>
          </p:cNvPr>
          <p:cNvSpPr txBox="1"/>
          <p:nvPr/>
        </p:nvSpPr>
        <p:spPr>
          <a:xfrm>
            <a:off x="6622445" y="1693276"/>
            <a:ext cx="78662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Subject</a:t>
            </a:r>
          </a:p>
        </p:txBody>
      </p:sp>
    </p:spTree>
    <p:extLst>
      <p:ext uri="{BB962C8B-B14F-4D97-AF65-F5344CB8AC3E}">
        <p14:creationId xmlns:p14="http://schemas.microsoft.com/office/powerpoint/2010/main" val="2747949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Outcome – Overall satisfaction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Overall, how satisfied or dissatisfied are you with the outcome of your complaint? (%)</a:t>
            </a:r>
            <a:endParaRPr lang="en-GB" sz="1600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908362"/>
              </p:ext>
            </p:extLst>
          </p:nvPr>
        </p:nvGraphicFramePr>
        <p:xfrm>
          <a:off x="533400" y="2024676"/>
          <a:ext cx="8610600" cy="483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58E0ED1-ABC9-4DAD-831F-06C385D5509C}"/>
              </a:ext>
            </a:extLst>
          </p:cNvPr>
          <p:cNvSpPr txBox="1"/>
          <p:nvPr/>
        </p:nvSpPr>
        <p:spPr>
          <a:xfrm>
            <a:off x="4830572" y="6324600"/>
            <a:ext cx="2826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accent2">
                    <a:lumMod val="50000"/>
                  </a:schemeClr>
                </a:solidFill>
              </a:rPr>
              <a:t>*Care should be taken when interpreting data with particularly small base sizes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F6880-FD13-461F-ADBC-46EC36447E89}"/>
              </a:ext>
            </a:extLst>
          </p:cNvPr>
          <p:cNvSpPr txBox="1"/>
          <p:nvPr/>
        </p:nvSpPr>
        <p:spPr>
          <a:xfrm>
            <a:off x="15240" y="4904601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Base*: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A2B7F8-5C89-4C16-8F67-C24F59BA6FDF}"/>
              </a:ext>
            </a:extLst>
          </p:cNvPr>
          <p:cNvSpPr txBox="1"/>
          <p:nvPr/>
        </p:nvSpPr>
        <p:spPr>
          <a:xfrm>
            <a:off x="64109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204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E5BD8-190F-4405-A248-8F1F1C16D097}"/>
              </a:ext>
            </a:extLst>
          </p:cNvPr>
          <p:cNvSpPr txBox="1"/>
          <p:nvPr/>
        </p:nvSpPr>
        <p:spPr>
          <a:xfrm>
            <a:off x="14478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153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8462-2D72-4CAD-B58E-101095A3C745}"/>
              </a:ext>
            </a:extLst>
          </p:cNvPr>
          <p:cNvSpPr txBox="1"/>
          <p:nvPr/>
        </p:nvSpPr>
        <p:spPr>
          <a:xfrm>
            <a:off x="18125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51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571857-0B4E-460F-AB72-75B22A8D39AC}"/>
              </a:ext>
            </a:extLst>
          </p:cNvPr>
          <p:cNvSpPr txBox="1"/>
          <p:nvPr/>
        </p:nvSpPr>
        <p:spPr>
          <a:xfrm>
            <a:off x="2633345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9FE023-07A5-45BC-96D7-6AFB5486BD15}"/>
              </a:ext>
            </a:extLst>
          </p:cNvPr>
          <p:cNvSpPr txBox="1"/>
          <p:nvPr/>
        </p:nvSpPr>
        <p:spPr>
          <a:xfrm>
            <a:off x="301879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177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3CECBE-315B-4853-9259-A25573E25932}"/>
              </a:ext>
            </a:extLst>
          </p:cNvPr>
          <p:cNvSpPr txBox="1"/>
          <p:nvPr/>
        </p:nvSpPr>
        <p:spPr>
          <a:xfrm>
            <a:off x="381050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DA66-C3C3-4ACB-B6E2-CD7656A243CC}"/>
              </a:ext>
            </a:extLst>
          </p:cNvPr>
          <p:cNvSpPr txBox="1"/>
          <p:nvPr/>
        </p:nvSpPr>
        <p:spPr>
          <a:xfrm>
            <a:off x="423011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3A78D8-102F-449C-B9FB-F9735EC1B1F7}"/>
              </a:ext>
            </a:extLst>
          </p:cNvPr>
          <p:cNvSpPr txBox="1"/>
          <p:nvPr/>
        </p:nvSpPr>
        <p:spPr>
          <a:xfrm>
            <a:off x="4587748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130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268213-15B8-4267-985E-36F1E28092A3}"/>
              </a:ext>
            </a:extLst>
          </p:cNvPr>
          <p:cNvSpPr txBox="1"/>
          <p:nvPr/>
        </p:nvSpPr>
        <p:spPr>
          <a:xfrm>
            <a:off x="5388356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115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0095BC-216A-47D9-B235-A7B4AC5E4E5B}"/>
              </a:ext>
            </a:extLst>
          </p:cNvPr>
          <p:cNvSpPr txBox="1"/>
          <p:nvPr/>
        </p:nvSpPr>
        <p:spPr>
          <a:xfrm>
            <a:off x="5813044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60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293D82-7984-4693-A017-4B57212BD38C}"/>
              </a:ext>
            </a:extLst>
          </p:cNvPr>
          <p:cNvSpPr txBox="1"/>
          <p:nvPr/>
        </p:nvSpPr>
        <p:spPr>
          <a:xfrm>
            <a:off x="656844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76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1834DB-E4B2-4925-88B9-2A102CB9252C}"/>
              </a:ext>
            </a:extLst>
          </p:cNvPr>
          <p:cNvSpPr txBox="1"/>
          <p:nvPr/>
        </p:nvSpPr>
        <p:spPr>
          <a:xfrm>
            <a:off x="7010400" y="4904601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99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72FBA5-8095-4AE8-9EE0-5D9D4F7C506E}"/>
              </a:ext>
            </a:extLst>
          </p:cNvPr>
          <p:cNvSpPr txBox="1"/>
          <p:nvPr/>
        </p:nvSpPr>
        <p:spPr>
          <a:xfrm>
            <a:off x="1505775" y="1693276"/>
            <a:ext cx="71513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Stage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30FFBC-918E-43AE-845C-3A7A94121FCB}"/>
              </a:ext>
            </a:extLst>
          </p:cNvPr>
          <p:cNvSpPr txBox="1"/>
          <p:nvPr/>
        </p:nvSpPr>
        <p:spPr>
          <a:xfrm>
            <a:off x="2556541" y="1693276"/>
            <a:ext cx="996888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Case Type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F1FA5-8B43-4F2A-BB36-4B8AE37CF97B}"/>
              </a:ext>
            </a:extLst>
          </p:cNvPr>
          <p:cNvSpPr txBox="1"/>
          <p:nvPr/>
        </p:nvSpPr>
        <p:spPr>
          <a:xfrm>
            <a:off x="3704208" y="1693276"/>
            <a:ext cx="1384523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Outcome Group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493770-5428-423C-B44B-7CA22F11A249}"/>
              </a:ext>
            </a:extLst>
          </p:cNvPr>
          <p:cNvSpPr txBox="1"/>
          <p:nvPr/>
        </p:nvSpPr>
        <p:spPr>
          <a:xfrm>
            <a:off x="5321712" y="1262389"/>
            <a:ext cx="1068928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Satisfaction -  Customer Service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B5CC2F-F41B-4B2F-BE4C-9DF163F41652}"/>
              </a:ext>
            </a:extLst>
          </p:cNvPr>
          <p:cNvSpPr txBox="1"/>
          <p:nvPr/>
        </p:nvSpPr>
        <p:spPr>
          <a:xfrm>
            <a:off x="6622445" y="1693276"/>
            <a:ext cx="78662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Subject</a:t>
            </a:r>
          </a:p>
        </p:txBody>
      </p:sp>
    </p:spTree>
    <p:extLst>
      <p:ext uri="{BB962C8B-B14F-4D97-AF65-F5344CB8AC3E}">
        <p14:creationId xmlns:p14="http://schemas.microsoft.com/office/powerpoint/2010/main" val="2795280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Outcome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998" y="2670851"/>
            <a:ext cx="533400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Did you feel you would be able to ask for the decision to be reviewed? (%)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3809996" y="6325803"/>
            <a:ext cx="3352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(those who were dissatisfied with the outcome of their complaint): 116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466CEF-3418-4BB2-8687-2D391142FC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6057693"/>
              </p:ext>
            </p:extLst>
          </p:nvPr>
        </p:nvGraphicFramePr>
        <p:xfrm>
          <a:off x="228600" y="636761"/>
          <a:ext cx="8915400" cy="303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ight Brace 12">
            <a:extLst>
              <a:ext uri="{FF2B5EF4-FFF2-40B4-BE49-F238E27FC236}">
                <a16:creationId xmlns:a16="http://schemas.microsoft.com/office/drawing/2014/main" id="{00B0F454-97E2-4B4E-B4E6-C489DCE8EED0}"/>
              </a:ext>
            </a:extLst>
          </p:cNvPr>
          <p:cNvSpPr/>
          <p:nvPr/>
        </p:nvSpPr>
        <p:spPr>
          <a:xfrm rot="5400000">
            <a:off x="5961409" y="58391"/>
            <a:ext cx="345381" cy="4648200"/>
          </a:xfrm>
          <a:prstGeom prst="rightBrac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9695AA-B48F-4DD8-BB13-C6A819BEEA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912968"/>
              </p:ext>
            </p:extLst>
          </p:nvPr>
        </p:nvGraphicFramePr>
        <p:xfrm>
          <a:off x="3281680" y="3313328"/>
          <a:ext cx="5786120" cy="3163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8365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Outcome –  Communication of decision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8109D8-DF0F-45B3-B4AA-B51DB08B6E11}"/>
              </a:ext>
            </a:extLst>
          </p:cNvPr>
          <p:cNvSpPr txBox="1"/>
          <p:nvPr/>
        </p:nvSpPr>
        <p:spPr>
          <a:xfrm>
            <a:off x="228600" y="729331"/>
            <a:ext cx="89281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Did the staff at the Ombudsman explain clearly the reason for the decision? (%)</a:t>
            </a:r>
            <a:endParaRPr lang="en-GB" sz="1600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23C4BAA-EEA8-4FC0-BBE8-29EFBF4374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0153086"/>
              </p:ext>
            </p:extLst>
          </p:nvPr>
        </p:nvGraphicFramePr>
        <p:xfrm>
          <a:off x="215900" y="1371601"/>
          <a:ext cx="8928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FF1AC7D-DC42-4A3C-A6ED-82E64918CAE3}"/>
              </a:ext>
            </a:extLst>
          </p:cNvPr>
          <p:cNvSpPr txBox="1"/>
          <p:nvPr/>
        </p:nvSpPr>
        <p:spPr>
          <a:xfrm>
            <a:off x="76200" y="6096000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Base: all (204), intervention – fault found (60), intervention – no fault found (14*), no intervention (130)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FBBBDE-7694-4250-A254-0F427B6CACA4}"/>
              </a:ext>
            </a:extLst>
          </p:cNvPr>
          <p:cNvSpPr txBox="1"/>
          <p:nvPr/>
        </p:nvSpPr>
        <p:spPr>
          <a:xfrm>
            <a:off x="2849054" y="1345394"/>
            <a:ext cx="361099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Outcome Group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B98159E-B7CB-4380-8EFE-38E5D653278F}"/>
              </a:ext>
            </a:extLst>
          </p:cNvPr>
          <p:cNvSpPr txBox="1"/>
          <p:nvPr/>
        </p:nvSpPr>
        <p:spPr>
          <a:xfrm>
            <a:off x="76200" y="6323316"/>
            <a:ext cx="5267325" cy="335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accent2">
                    <a:lumMod val="50000"/>
                  </a:schemeClr>
                </a:solidFill>
              </a:rPr>
              <a:t>*Care should be taken when interpreting data with particularly small base sizes</a:t>
            </a:r>
          </a:p>
        </p:txBody>
      </p:sp>
    </p:spTree>
    <p:extLst>
      <p:ext uri="{BB962C8B-B14F-4D97-AF65-F5344CB8AC3E}">
        <p14:creationId xmlns:p14="http://schemas.microsoft.com/office/powerpoint/2010/main" val="1969978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Suggested improvements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Would you like to suggest any ways in which the Ombudsman’s office could improve its service? (Main mentions,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163064"/>
              </p:ext>
            </p:extLst>
          </p:nvPr>
        </p:nvGraphicFramePr>
        <p:xfrm>
          <a:off x="-1828800" y="160020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470B7A0-F576-4BB4-BCF6-28494D87CEFA}"/>
              </a:ext>
            </a:extLst>
          </p:cNvPr>
          <p:cNvSpPr txBox="1"/>
          <p:nvPr/>
        </p:nvSpPr>
        <p:spPr>
          <a:xfrm>
            <a:off x="6705600" y="3124200"/>
            <a:ext cx="1676400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28% mention issues with contact / communication / speed</a:t>
            </a:r>
          </a:p>
        </p:txBody>
      </p:sp>
    </p:spTree>
    <p:extLst>
      <p:ext uri="{BB962C8B-B14F-4D97-AF65-F5344CB8AC3E}">
        <p14:creationId xmlns:p14="http://schemas.microsoft.com/office/powerpoint/2010/main" val="374954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943600"/>
            <a:ext cx="5334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943600"/>
            <a:ext cx="752475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1" descr="Captur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19800"/>
            <a:ext cx="942975" cy="47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676400"/>
            <a:ext cx="4964821" cy="4078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Contact Details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Agency contact: Fiona McAllister / Owen</a:t>
            </a:r>
            <a:r>
              <a:rPr kumimoji="0" lang="en-US" altLang="en-US" sz="1200" b="0" i="0" u="none" strike="noStrike" cap="none" normalizeH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 Knight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Project: 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B02008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Date: March 2020</a:t>
            </a:r>
            <a:endParaRPr kumimoji="0" lang="en-US" altLang="en-US" sz="1200" b="0" i="0" u="none" strike="noStrike" cap="none" normalizeH="0" dirty="0">
              <a:ln>
                <a:noFill/>
              </a:ln>
              <a:solidFill>
                <a:srgbClr val="733072"/>
              </a:solidFill>
              <a:effectLst/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Beaufort Research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2 Museum Place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Cardiff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CF10 3BG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Tel:</a:t>
            </a:r>
            <a:r>
              <a:rPr kumimoji="0" lang="en-US" altLang="en-US" sz="1200" b="0" i="0" u="none" strike="noStrike" cap="none" normalizeH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029 2037 8565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E-mail: 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  <a:hlinkClick r:id="rId6"/>
              </a:rPr>
              <a:t>enquiries@beaufortresearch.co.uk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  <a:hlinkClick r:id="rId7"/>
              </a:rPr>
              <a:t>www.beaufortresearch.co.uk</a:t>
            </a:r>
            <a:endParaRPr kumimoji="0" lang="en-GB" altLang="en-US" sz="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altLang="en-US" sz="1600" b="1" dirty="0">
              <a:solidFill>
                <a:srgbClr val="733072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lang="en-US" altLang="en-US" sz="1600" b="1" dirty="0">
              <a:solidFill>
                <a:srgbClr val="733072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Terms of Contract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Unless otherwise agreed, the findings of this study remain the copyright of Beaufort Research Ltd</a:t>
            </a:r>
            <a:b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</a:b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and may not be quoted, published or reproduced without the company’s advance approval.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GB" alt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Approval to quote or publish will only be withheld on the grounds of inaccuracy or misrepresentation.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US" altLang="en-US" sz="500" b="0" i="0" u="none" strike="noStrike" cap="none" normalizeH="0" baseline="0" dirty="0">
              <a:ln>
                <a:noFill/>
              </a:ln>
              <a:solidFill>
                <a:srgbClr val="733072"/>
              </a:solidFill>
              <a:effectLst/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Any approved publication must detail Beaufort Research Ltd as provider, sample size and field dates.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endParaRPr kumimoji="0" lang="en-US" altLang="en-US" sz="500" b="0" i="0" u="none" strike="noStrike" cap="none" normalizeH="0" baseline="0" dirty="0">
              <a:ln>
                <a:noFill/>
              </a:ln>
              <a:solidFill>
                <a:srgbClr val="733072"/>
              </a:solidFill>
              <a:effectLst/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733072"/>
                </a:solidFill>
                <a:effectLst/>
                <a:latin typeface="Calibri" pitchFamily="34" charset="0"/>
                <a:ea typeface="Trebuchet MS" pitchFamily="34" charset="0"/>
                <a:cs typeface="Trebuchet MS" pitchFamily="34" charset="0"/>
              </a:rPr>
              <a:t>© Beaufort Research Ltd 2020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6540500"/>
            <a:ext cx="4572000" cy="23083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This project was carried out in compliance with ISO20252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4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086F52B7-9CEC-4131-8B3C-91B463A78A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33" y="312018"/>
            <a:ext cx="2328945" cy="52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92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/>
          <a:stretch/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2030518"/>
            <a:ext cx="5791200" cy="28081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0500" y="2324100"/>
            <a:ext cx="4572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spcAft>
                <a:spcPts val="0"/>
              </a:spcAft>
            </a:pPr>
            <a: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Public Services Ombudsman for Wales</a:t>
            </a:r>
            <a:b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en-GB" sz="12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 </a:t>
            </a:r>
            <a:br>
              <a:rPr lang="en-GB" sz="28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</a:br>
            <a:r>
              <a:rPr lang="en-GB" sz="2000" dirty="0">
                <a:solidFill>
                  <a:srgbClr val="733072"/>
                </a:solidFill>
                <a:latin typeface="Trebuchet MS"/>
              </a:rPr>
              <a:t>Customer Satisfaction Survey </a:t>
            </a:r>
            <a:r>
              <a:rPr lang="en-GB" sz="2000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2020</a:t>
            </a:r>
          </a:p>
          <a:p>
            <a:pPr marL="12700">
              <a:spcAft>
                <a:spcPts val="0"/>
              </a:spcAft>
            </a:pPr>
            <a:endParaRPr lang="en-GB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  <a:p>
            <a:pPr marL="12700"/>
            <a:r>
              <a:rPr lang="en-GB" sz="2000" b="1" dirty="0">
                <a:solidFill>
                  <a:srgbClr val="733072"/>
                </a:solidFill>
                <a:latin typeface="Trebuchet MS"/>
                <a:ea typeface="Times New Roman"/>
                <a:cs typeface="Trebuchet MS"/>
              </a:rPr>
              <a:t>Survey Findings</a:t>
            </a:r>
          </a:p>
          <a:p>
            <a:pPr marL="12700">
              <a:spcAft>
                <a:spcPts val="0"/>
              </a:spcAft>
            </a:pPr>
            <a:endParaRPr lang="en-GB" sz="2000" dirty="0">
              <a:solidFill>
                <a:srgbClr val="733072"/>
              </a:solidFill>
              <a:latin typeface="Trebuchet MS"/>
              <a:ea typeface="Times New Roman"/>
              <a:cs typeface="Trebuchet MS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15150" y="5486400"/>
            <a:ext cx="2171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12700">
              <a:lnSpc>
                <a:spcPts val="1335"/>
              </a:lnSpc>
              <a:spcAft>
                <a:spcPts val="0"/>
              </a:spcAft>
            </a:pPr>
            <a:r>
              <a:rPr lang="en-US" sz="1200" spc="-55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P</a:t>
            </a:r>
            <a:r>
              <a:rPr lang="en-US" sz="1200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repared for: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en-GB" sz="1200" b="1" dirty="0">
                <a:solidFill>
                  <a:srgbClr val="FFFFFF"/>
                </a:solidFill>
                <a:latin typeface="Trebuchet MS"/>
                <a:ea typeface="Times New Roman"/>
                <a:cs typeface="Times New Roman"/>
              </a:rPr>
              <a:t>Public Services Ombudsman for Wales</a:t>
            </a:r>
            <a:endParaRPr lang="en-GB" sz="1200" dirty="0">
              <a:latin typeface="Cambria"/>
              <a:ea typeface="Times New Roman"/>
              <a:cs typeface="Times New Roman"/>
            </a:endParaRPr>
          </a:p>
          <a:p>
            <a:pPr>
              <a:lnSpc>
                <a:spcPts val="600"/>
              </a:lnSpc>
              <a:spcBef>
                <a:spcPts val="15"/>
              </a:spcBef>
              <a:spcAft>
                <a:spcPts val="0"/>
              </a:spcAft>
            </a:pPr>
            <a:r>
              <a:rPr lang="en-US" sz="600" dirty="0">
                <a:solidFill>
                  <a:srgbClr val="000000"/>
                </a:solidFill>
                <a:effectLst/>
                <a:latin typeface="Trebuchet MS"/>
                <a:ea typeface="Times New Roman"/>
                <a:cs typeface="Trebuchet MS"/>
              </a:rPr>
              <a:t> 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Aft>
                <a:spcPts val="0"/>
              </a:spcAft>
            </a:pPr>
            <a:r>
              <a:rPr lang="en-US" sz="1200" spc="-55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P</a:t>
            </a:r>
            <a:r>
              <a:rPr lang="en-US" sz="1200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repared by: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  <a:p>
            <a:pPr marL="12700">
              <a:spcBef>
                <a:spcPts val="4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Trebuchet MS"/>
                <a:ea typeface="Times New Roman"/>
                <a:cs typeface="Trebuchet MS"/>
              </a:rPr>
              <a:t>Beaufort Research</a:t>
            </a:r>
            <a:endParaRPr lang="en-GB" sz="1200" dirty="0"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03" t="92833"/>
          <a:stretch/>
        </p:blipFill>
        <p:spPr bwMode="auto">
          <a:xfrm>
            <a:off x="5689600" y="1219200"/>
            <a:ext cx="3193369" cy="49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picture containing sitting, strainer, game, mirror&#10;&#10;Description automatically generated">
            <a:extLst>
              <a:ext uri="{FF2B5EF4-FFF2-40B4-BE49-F238E27FC236}">
                <a16:creationId xmlns:a16="http://schemas.microsoft.com/office/drawing/2014/main" id="{C815EEED-BCD3-43BE-BFBF-A8958AB42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242" y="2030520"/>
            <a:ext cx="4212270" cy="28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9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559FDEF-0447-4BFE-81B9-7DB9B884BC5A}"/>
              </a:ext>
            </a:extLst>
          </p:cNvPr>
          <p:cNvSpPr/>
          <p:nvPr/>
        </p:nvSpPr>
        <p:spPr>
          <a:xfrm>
            <a:off x="4561840" y="1963995"/>
            <a:ext cx="4163060" cy="37096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28600" y="228598"/>
            <a:ext cx="8915400" cy="461665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Background &amp; Methodology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343" y="1600200"/>
            <a:ext cx="394165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dirty="0"/>
              <a:t>The research universe consisted of all service users whose cases were closed between </a:t>
            </a:r>
            <a:r>
              <a:rPr lang="en-GB" sz="1400" b="1" dirty="0"/>
              <a:t>1 April and 31 December 2019</a:t>
            </a:r>
            <a:r>
              <a:rPr lang="en-GB" sz="1400" dirty="0"/>
              <a:t>.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dirty="0"/>
              <a:t>A total of </a:t>
            </a:r>
            <a:r>
              <a:rPr lang="en-GB" sz="1400" b="1" dirty="0"/>
              <a:t>204 interviews </a:t>
            </a:r>
            <a:r>
              <a:rPr lang="en-GB" sz="1400" dirty="0"/>
              <a:t>were conducted </a:t>
            </a:r>
            <a:r>
              <a:rPr lang="en-GB" sz="1400" b="1" dirty="0"/>
              <a:t>by telephone </a:t>
            </a:r>
            <a:r>
              <a:rPr lang="en-GB" sz="1400" dirty="0"/>
              <a:t>utilising CATI (Computer Aided Telephone Interviewing) from 2nd to 12th March 2020.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dirty="0"/>
              <a:t>All participants offered the opportunity to be interviewed in English or Welsh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b="1" dirty="0"/>
              <a:t>Quotas</a:t>
            </a:r>
            <a:r>
              <a:rPr lang="en-GB" sz="1400" dirty="0"/>
              <a:t> set on case type, stage and outcome to boost number of interviews completed with CODE, Investigation and Intervention case/stage/outcome types to enable some analysis of these groups*</a:t>
            </a:r>
          </a:p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dirty="0"/>
              <a:t>Data </a:t>
            </a:r>
            <a:r>
              <a:rPr lang="en-GB" sz="1400" b="1" dirty="0"/>
              <a:t>weighted</a:t>
            </a:r>
            <a:r>
              <a:rPr lang="en-GB" sz="1400" dirty="0"/>
              <a:t> to reflect the profile of casework types, stages and outcomes for the period.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FADC97-3E35-466D-B632-D1E56BBD7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479952"/>
              </p:ext>
            </p:extLst>
          </p:nvPr>
        </p:nvGraphicFramePr>
        <p:xfrm>
          <a:off x="4561840" y="1963995"/>
          <a:ext cx="4163060" cy="370961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372866">
                  <a:extLst>
                    <a:ext uri="{9D8B030D-6E8A-4147-A177-3AD203B41FA5}">
                      <a16:colId xmlns:a16="http://schemas.microsoft.com/office/drawing/2014/main" val="2717806587"/>
                    </a:ext>
                  </a:extLst>
                </a:gridCol>
                <a:gridCol w="924726">
                  <a:extLst>
                    <a:ext uri="{9D8B030D-6E8A-4147-A177-3AD203B41FA5}">
                      <a16:colId xmlns:a16="http://schemas.microsoft.com/office/drawing/2014/main" val="2015620583"/>
                    </a:ext>
                  </a:extLst>
                </a:gridCol>
                <a:gridCol w="865468">
                  <a:extLst>
                    <a:ext uri="{9D8B030D-6E8A-4147-A177-3AD203B41FA5}">
                      <a16:colId xmlns:a16="http://schemas.microsoft.com/office/drawing/2014/main" val="16092554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No. of interviews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Weighted 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204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Type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612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Maladministration (MAL)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177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91%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10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Code of Conduct (CODE)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27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9%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163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39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Stage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449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Assessment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153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87%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457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Investigation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13%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403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610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Outcome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5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No intervention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130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79%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896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Intervention – fault found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60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17%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564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Intervention – no fault found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3%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059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910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TOTAL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100%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9046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EC210E9-DD72-4318-9427-3DAC0DA29F73}"/>
              </a:ext>
            </a:extLst>
          </p:cNvPr>
          <p:cNvSpPr txBox="1"/>
          <p:nvPr/>
        </p:nvSpPr>
        <p:spPr>
          <a:xfrm>
            <a:off x="36576" y="6266025"/>
            <a:ext cx="526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accent2">
                    <a:lumMod val="50000"/>
                  </a:schemeClr>
                </a:solidFill>
              </a:rPr>
              <a:t>*N.B. Care should be taken when interpreting data with small sample sizes.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11BEC8-401C-4AA8-ABAE-37DFE131F6E4}"/>
              </a:ext>
            </a:extLst>
          </p:cNvPr>
          <p:cNvSpPr txBox="1"/>
          <p:nvPr/>
        </p:nvSpPr>
        <p:spPr>
          <a:xfrm>
            <a:off x="228600" y="8382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65100">
              <a:spcBef>
                <a:spcPts val="1200"/>
              </a:spcBef>
              <a:spcAft>
                <a:spcPts val="600"/>
              </a:spcAft>
              <a:buClr>
                <a:srgbClr val="5D1F5E"/>
              </a:buClr>
              <a:buSzPct val="100000"/>
              <a:buFont typeface="Wingdings" pitchFamily="2" charset="2"/>
              <a:buChar char="§"/>
            </a:pPr>
            <a:r>
              <a:rPr lang="en-GB" sz="1400" dirty="0"/>
              <a:t>The Public Services Ombudsman for Wales (PSOW) commissioned Beaufort Research to undertake a survey of service users to understand satisfaction with the service received.</a:t>
            </a:r>
          </a:p>
        </p:txBody>
      </p:sp>
    </p:spTree>
    <p:extLst>
      <p:ext uri="{BB962C8B-B14F-4D97-AF65-F5344CB8AC3E}">
        <p14:creationId xmlns:p14="http://schemas.microsoft.com/office/powerpoint/2010/main" val="247838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2905780"/>
            <a:ext cx="5791200" cy="52322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Initial contact</a:t>
            </a:r>
          </a:p>
        </p:txBody>
      </p:sp>
    </p:spTree>
    <p:extLst>
      <p:ext uri="{BB962C8B-B14F-4D97-AF65-F5344CB8AC3E}">
        <p14:creationId xmlns:p14="http://schemas.microsoft.com/office/powerpoint/2010/main" val="396682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Sources of awareness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How did you found out about the Ombudsman? (Unprompted,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10515"/>
              </p:ext>
            </p:extLst>
          </p:nvPr>
        </p:nvGraphicFramePr>
        <p:xfrm>
          <a:off x="228600" y="1523565"/>
          <a:ext cx="8610600" cy="442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07FDE3E-6F51-4213-B3CB-5FB80F75A4DA}"/>
              </a:ext>
            </a:extLst>
          </p:cNvPr>
          <p:cNvSpPr txBox="1"/>
          <p:nvPr/>
        </p:nvSpPr>
        <p:spPr>
          <a:xfrm>
            <a:off x="5453349" y="2922723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2">
                    <a:lumMod val="50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</a:rPr>
              <a:t>(20% where subject = Health)</a:t>
            </a:r>
          </a:p>
        </p:txBody>
      </p:sp>
    </p:spTree>
    <p:extLst>
      <p:ext uri="{BB962C8B-B14F-4D97-AF65-F5344CB8AC3E}">
        <p14:creationId xmlns:p14="http://schemas.microsoft.com/office/powerpoint/2010/main" val="386188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Sources of awareness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How did you found out about the Ombudsman? (Unprompted,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422057"/>
              </p:ext>
            </p:extLst>
          </p:nvPr>
        </p:nvGraphicFramePr>
        <p:xfrm>
          <a:off x="228600" y="1523565"/>
          <a:ext cx="8610600" cy="442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38C643A-E0A2-4F78-9B58-94C24EC3CFF1}"/>
              </a:ext>
            </a:extLst>
          </p:cNvPr>
          <p:cNvSpPr txBox="1"/>
          <p:nvPr/>
        </p:nvSpPr>
        <p:spPr>
          <a:xfrm>
            <a:off x="6172200" y="3733582"/>
            <a:ext cx="1828800" cy="73866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27% found out about  </a:t>
            </a:r>
            <a:r>
              <a:rPr lang="en-GB" sz="1400" dirty="0" err="1">
                <a:solidFill>
                  <a:schemeClr val="bg1"/>
                </a:solidFill>
              </a:rPr>
              <a:t>PSOW</a:t>
            </a:r>
            <a:r>
              <a:rPr lang="en-GB" sz="1400" dirty="0">
                <a:solidFill>
                  <a:schemeClr val="bg1"/>
                </a:solidFill>
              </a:rPr>
              <a:t> via organisation / individual</a:t>
            </a:r>
          </a:p>
        </p:txBody>
      </p:sp>
    </p:spTree>
    <p:extLst>
      <p:ext uri="{BB962C8B-B14F-4D97-AF65-F5344CB8AC3E}">
        <p14:creationId xmlns:p14="http://schemas.microsoft.com/office/powerpoint/2010/main" val="4288388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Ease of getting in touch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When you first contacted the Ombudsman, how easy or difficult was it to get in touch? (%)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466CEF-3418-4BB2-8687-2D391142FC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707278"/>
              </p:ext>
            </p:extLst>
          </p:nvPr>
        </p:nvGraphicFramePr>
        <p:xfrm>
          <a:off x="228600" y="1866561"/>
          <a:ext cx="8915400" cy="303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ight Brace 2">
            <a:extLst>
              <a:ext uri="{FF2B5EF4-FFF2-40B4-BE49-F238E27FC236}">
                <a16:creationId xmlns:a16="http://schemas.microsoft.com/office/drawing/2014/main" id="{ABBC492F-B8FF-4ACA-8583-8D607F8037D5}"/>
              </a:ext>
            </a:extLst>
          </p:cNvPr>
          <p:cNvSpPr/>
          <p:nvPr/>
        </p:nvSpPr>
        <p:spPr>
          <a:xfrm rot="5400000">
            <a:off x="3886198" y="484407"/>
            <a:ext cx="838199" cy="7696200"/>
          </a:xfrm>
          <a:prstGeom prst="rightBrac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77BBEA-7B52-4C0B-9717-1EA684FDC660}"/>
              </a:ext>
            </a:extLst>
          </p:cNvPr>
          <p:cNvSpPr txBox="1"/>
          <p:nvPr/>
        </p:nvSpPr>
        <p:spPr>
          <a:xfrm>
            <a:off x="3200400" y="4919246"/>
            <a:ext cx="19812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91% very / fairly easy 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00B0F454-97E2-4B4E-B4E6-C489DCE8EED0}"/>
              </a:ext>
            </a:extLst>
          </p:cNvPr>
          <p:cNvSpPr/>
          <p:nvPr/>
        </p:nvSpPr>
        <p:spPr>
          <a:xfrm rot="5400000">
            <a:off x="8077200" y="3989607"/>
            <a:ext cx="838199" cy="685800"/>
          </a:xfrm>
          <a:prstGeom prst="rightBrac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B2E677-C41F-43D1-91A5-321E349A65F6}"/>
              </a:ext>
            </a:extLst>
          </p:cNvPr>
          <p:cNvSpPr txBox="1"/>
          <p:nvPr/>
        </p:nvSpPr>
        <p:spPr>
          <a:xfrm>
            <a:off x="7010400" y="4904006"/>
            <a:ext cx="2133600" cy="33855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8% very / fairly difficult </a:t>
            </a:r>
          </a:p>
        </p:txBody>
      </p:sp>
    </p:spTree>
    <p:extLst>
      <p:ext uri="{BB962C8B-B14F-4D97-AF65-F5344CB8AC3E}">
        <p14:creationId xmlns:p14="http://schemas.microsoft.com/office/powerpoint/2010/main" val="85992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Suggested improvements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49300"/>
            <a:ext cx="89154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Would you like to suggest any ways in which the Ombudsman’s office could improve its service? (Main mentions,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6DE82-D68E-481E-8973-AE6FE5B0A6C5}"/>
              </a:ext>
            </a:extLst>
          </p:cNvPr>
          <p:cNvSpPr txBox="1"/>
          <p:nvPr/>
        </p:nvSpPr>
        <p:spPr>
          <a:xfrm>
            <a:off x="76200" y="6324600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32AB79C-FDCB-4A78-8C3C-BD52115A4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8455939"/>
              </p:ext>
            </p:extLst>
          </p:nvPr>
        </p:nvGraphicFramePr>
        <p:xfrm>
          <a:off x="-1828800" y="160020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7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11D28F6-C109-4EC2-A04C-FBC186061F3E}"/>
              </a:ext>
            </a:extLst>
          </p:cNvPr>
          <p:cNvSpPr/>
          <p:nvPr/>
        </p:nvSpPr>
        <p:spPr>
          <a:xfrm>
            <a:off x="4188189" y="1391473"/>
            <a:ext cx="4955811" cy="47807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30C6503-C577-4F5A-99DD-9901F031E6FE}"/>
              </a:ext>
            </a:extLst>
          </p:cNvPr>
          <p:cNvSpPr/>
          <p:nvPr/>
        </p:nvSpPr>
        <p:spPr>
          <a:xfrm>
            <a:off x="228600" y="1467674"/>
            <a:ext cx="3581400" cy="4703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8600" y="228598"/>
            <a:ext cx="8915400" cy="400110"/>
          </a:xfrm>
          <a:prstGeom prst="rect">
            <a:avLst/>
          </a:prstGeom>
          <a:solidFill>
            <a:srgbClr val="5D1F5E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Assistance &amp; advocacy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235F354-8413-4BD9-9BF7-C765639F8D8C}"/>
              </a:ext>
            </a:extLst>
          </p:cNvPr>
          <p:cNvSpPr txBox="1"/>
          <p:nvPr/>
        </p:nvSpPr>
        <p:spPr>
          <a:xfrm>
            <a:off x="228600" y="761999"/>
            <a:ext cx="35814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Did you receive any help in making the complaint from an advice or advocacy service? (%)</a:t>
            </a:r>
          </a:p>
        </p:txBody>
      </p:sp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C400495B-2167-4B54-879B-99E3C6A9E9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8593645"/>
              </p:ext>
            </p:extLst>
          </p:nvPr>
        </p:nvGraphicFramePr>
        <p:xfrm>
          <a:off x="228600" y="1862929"/>
          <a:ext cx="3581400" cy="383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C75B2A81-4331-4007-B34F-0F37D3E9D688}"/>
              </a:ext>
            </a:extLst>
          </p:cNvPr>
          <p:cNvSpPr/>
          <p:nvPr/>
        </p:nvSpPr>
        <p:spPr>
          <a:xfrm>
            <a:off x="3281872" y="3654837"/>
            <a:ext cx="1975928" cy="489858"/>
          </a:xfrm>
          <a:prstGeom prst="rightArrow">
            <a:avLst/>
          </a:prstGeom>
          <a:solidFill>
            <a:srgbClr val="4399E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9B4BD9-F62A-4A0D-81BA-3744879879DB}"/>
              </a:ext>
            </a:extLst>
          </p:cNvPr>
          <p:cNvSpPr txBox="1"/>
          <p:nvPr/>
        </p:nvSpPr>
        <p:spPr>
          <a:xfrm>
            <a:off x="4186578" y="761999"/>
            <a:ext cx="4966269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Did anybody at the Ombudsman’s office offer to put you in touch with someone who could provide such help? (%)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C67C1B-6E42-46EE-A1B5-F76D4F9E3054}"/>
              </a:ext>
            </a:extLst>
          </p:cNvPr>
          <p:cNvSpPr txBox="1"/>
          <p:nvPr/>
        </p:nvSpPr>
        <p:spPr>
          <a:xfrm>
            <a:off x="228600" y="5631041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(all): 204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EA0B37-6BA1-4E1E-8B10-DAF006245F34}"/>
              </a:ext>
            </a:extLst>
          </p:cNvPr>
          <p:cNvSpPr txBox="1"/>
          <p:nvPr/>
        </p:nvSpPr>
        <p:spPr>
          <a:xfrm>
            <a:off x="4191000" y="5631041"/>
            <a:ext cx="4966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(those who received any help from an advice or advocacy service): 21*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956214-608C-46A6-B08C-CB3F504A6BA2}"/>
              </a:ext>
            </a:extLst>
          </p:cNvPr>
          <p:cNvSpPr txBox="1"/>
          <p:nvPr/>
        </p:nvSpPr>
        <p:spPr>
          <a:xfrm>
            <a:off x="4176095" y="5832695"/>
            <a:ext cx="4976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accent2">
                    <a:lumMod val="50000"/>
                  </a:schemeClr>
                </a:solidFill>
              </a:rPr>
              <a:t>*Care should be taken when interpreting data with small sample sizes.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EF9F7C62-3813-45F9-9501-4A42AA5A6B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3123171"/>
              </p:ext>
            </p:extLst>
          </p:nvPr>
        </p:nvGraphicFramePr>
        <p:xfrm>
          <a:off x="5027160" y="1861485"/>
          <a:ext cx="3594100" cy="383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6112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20116</TotalTime>
  <Words>1320</Words>
  <Application>Microsoft Office PowerPoint</Application>
  <PresentationFormat>On-screen Show (4:3)</PresentationFormat>
  <Paragraphs>244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Owen Knight</cp:lastModifiedBy>
  <cp:revision>1727</cp:revision>
  <cp:lastPrinted>2020-01-20T10:44:37Z</cp:lastPrinted>
  <dcterms:created xsi:type="dcterms:W3CDTF">2013-02-21T14:15:39Z</dcterms:created>
  <dcterms:modified xsi:type="dcterms:W3CDTF">2020-03-27T08:12:24Z</dcterms:modified>
</cp:coreProperties>
</file>